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8" r:id="rId33"/>
    <p:sldId id="289" r:id="rId34"/>
    <p:sldId id="290" r:id="rId35"/>
    <p:sldId id="291" r:id="rId36"/>
    <p:sldId id="286" r:id="rId3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97"/>
    <p:restoredTop sz="94689"/>
  </p:normalViewPr>
  <p:slideViewPr>
    <p:cSldViewPr snapToGrid="0">
      <p:cViewPr varScale="1">
        <p:scale>
          <a:sx n="143" d="100"/>
          <a:sy n="143" d="100"/>
        </p:scale>
        <p:origin x="216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5C139-5BAD-6D45-9C29-2EEAB057B5CB}" type="datetimeFigureOut">
              <a:rPr lang="nl-NL" smtClean="0"/>
              <a:t>17-02-2026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644C0-FDEF-D94E-A268-93AA504685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4678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644C0-FDEF-D94E-A268-93AA50468500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3473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F3BB67-E51D-B9E7-AC26-2CBC5C312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78AFA7C-2D7B-228E-04E6-C3EE2E76E3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CF68907-CE89-8B51-D874-183C06317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1235-E0B2-E349-8FB1-E00C2907FBE8}" type="datetimeFigureOut">
              <a:rPr lang="nl-NL" smtClean="0"/>
              <a:t>17-02-2026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19654BA-A840-5ABF-776E-B412381BA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9927EB-86E4-D83C-72C5-BE0D32331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BE188-0240-7445-9E48-D6ABAF4C7F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8459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8C5E3B-70C9-C934-2E6E-2ED864FF6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96B0EF6-CF38-B46B-1AC3-98705F55D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A1F61C-BC62-7792-33E3-C35656402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1235-E0B2-E349-8FB1-E00C2907FBE8}" type="datetimeFigureOut">
              <a:rPr lang="nl-NL" smtClean="0"/>
              <a:t>17-02-2026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6D4F1C5-AEEB-4250-2387-860CF43D3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A8C3A2-1F90-7B3D-3C6C-20C3AB554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BE188-0240-7445-9E48-D6ABAF4C7F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021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3BAEDA4-487F-7FBE-C5BF-E9D1638323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D48F61D-C77D-6974-07CD-774D59E70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D3D9A2C-4C61-C695-AC4F-A8550878E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1235-E0B2-E349-8FB1-E00C2907FBE8}" type="datetimeFigureOut">
              <a:rPr lang="nl-NL" smtClean="0"/>
              <a:t>17-02-2026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8A03D4A-BE74-4084-9AA1-613C285F5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BCA51A-BAAD-CC4F-2ADA-CDE03B70C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BE188-0240-7445-9E48-D6ABAF4C7F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3622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5584CC-E6D1-57DF-CE92-E79B3A7F7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2D1CD6-86B9-A0D0-C8AA-6597BA16D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30EE849-356C-241A-DAA6-22F07E5E4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1235-E0B2-E349-8FB1-E00C2907FBE8}" type="datetimeFigureOut">
              <a:rPr lang="nl-NL" smtClean="0"/>
              <a:t>17-02-2026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B9CB1E-644D-E874-92D0-6ECD2E060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A5BC168-BC16-D61E-365C-07F3583AA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BE188-0240-7445-9E48-D6ABAF4C7F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1341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62F214-7C06-F1FF-3CAF-457EA8D78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90C7504-FCB4-4527-C8E7-A12B1183F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069514-00AE-ACAC-0FA9-27CB49B3E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1235-E0B2-E349-8FB1-E00C2907FBE8}" type="datetimeFigureOut">
              <a:rPr lang="nl-NL" smtClean="0"/>
              <a:t>17-02-2026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7207F71-A71F-FBE4-121C-1FE693A09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453432-A7FD-0BC7-F66D-51CC4B56F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BE188-0240-7445-9E48-D6ABAF4C7F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7382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1A28F2-BA04-DBA1-CCD0-B54760562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AA5A40-4963-6E3F-12FF-D777A5FBDF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122D4E9-4327-2903-E3FD-881C236A7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A41A3FD-8ADA-7A3C-4DBE-3D07F061C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1235-E0B2-E349-8FB1-E00C2907FBE8}" type="datetimeFigureOut">
              <a:rPr lang="nl-NL" smtClean="0"/>
              <a:t>17-02-2026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3706365-C8DE-EA7A-0EC7-2521FC3C0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B1595F7-E59E-F842-6094-42111E8D6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BE188-0240-7445-9E48-D6ABAF4C7F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3407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E105DD-9F80-63AA-4AE1-E93C89BC6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2CCF151-8CC2-19CD-E178-941539236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6EF3FBC-80C0-1114-BF68-CCF0228C0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486BB4A-792E-6CFC-027E-E39E2BCD9B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929CB4D-AA45-101E-394B-71FF767FB2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B366B1F-513A-49DB-EF7D-65C9D4D66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1235-E0B2-E349-8FB1-E00C2907FBE8}" type="datetimeFigureOut">
              <a:rPr lang="nl-NL" smtClean="0"/>
              <a:t>17-02-2026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1551F46-F532-1DE3-2428-11739BF54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D5D8AF1-753A-EE00-CE8A-878FE37F4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BE188-0240-7445-9E48-D6ABAF4C7F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19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BA0A57-A990-DFB0-D9AB-4D1FABB28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AEC5D86-0765-71A4-75C9-1327225BC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1235-E0B2-E349-8FB1-E00C2907FBE8}" type="datetimeFigureOut">
              <a:rPr lang="nl-NL" smtClean="0"/>
              <a:t>17-02-2026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50DAAF9-F733-D355-77D4-26035C546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4E9E4CA-6121-1789-8DF1-00585A2C6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BE188-0240-7445-9E48-D6ABAF4C7F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8187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77213ED-7115-C67B-7E95-A4EE3F32B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1235-E0B2-E349-8FB1-E00C2907FBE8}" type="datetimeFigureOut">
              <a:rPr lang="nl-NL" smtClean="0"/>
              <a:t>17-02-2026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5BB883E-FD32-BE04-94CA-C24F5BA49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09CF9E5-37CC-018B-AF10-7C88DEE7F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BE188-0240-7445-9E48-D6ABAF4C7F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526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AE504A-C3F6-C072-54BE-74FF69360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A7126C-FA79-68E2-4154-48F82CE2B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85ED8F6-1C84-A8CC-0672-D2144589C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351A494-35BF-8620-20BC-9E548F0FC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1235-E0B2-E349-8FB1-E00C2907FBE8}" type="datetimeFigureOut">
              <a:rPr lang="nl-NL" smtClean="0"/>
              <a:t>17-02-2026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BF4CEAA-D8B3-DFF9-210D-810254ED6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40CBB80-FC57-C0A9-AB70-77D88F3E9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BE188-0240-7445-9E48-D6ABAF4C7F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5861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01105F-6711-45CA-256A-8667140BD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4DABC97-AB34-96C6-E8E7-C37710F56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8842E86-D12D-33EE-94F5-7EF5826A0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BE10003-C475-230A-F69D-7024F62DE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1235-E0B2-E349-8FB1-E00C2907FBE8}" type="datetimeFigureOut">
              <a:rPr lang="nl-NL" smtClean="0"/>
              <a:t>17-02-2026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FA6771B-9D75-F283-CE71-02DFDC708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101AB68-E4B5-FC9D-1EC5-29CAE5CE1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BE188-0240-7445-9E48-D6ABAF4C7F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7934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DBAD880-B861-53C5-D4C5-2EB5B1DAE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A586187-6E30-12AE-174D-3376CDCD9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A78BEDD-9F61-DB1C-69B7-D80BACB3D7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021235-E0B2-E349-8FB1-E00C2907FBE8}" type="datetimeFigureOut">
              <a:rPr lang="nl-NL" smtClean="0"/>
              <a:t>17-02-2026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F370E4-ABAE-C238-CCD0-BB536AAC93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0681198-688F-041B-AF48-C94C74436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4BE188-0240-7445-9E48-D6ABAF4C7F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651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bouwendnederland.nl/" TargetMode="External"/><Relationship Id="rId7" Type="http://schemas.openxmlformats.org/officeDocument/2006/relationships/hyperlink" Target="https://www.onderhoudnl.nl/hom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s://www.technieknederland.nl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aannemersfederatie.nl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86116-B510-23D2-6011-E978BDFA2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BA781-8E14-26DD-EF67-59BE53358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92FA6A6-2D72-0D7A-5D51-4825186DF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BBD2C44-827B-5A03-6F36-BCC66EB098B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l="182" t="23862" r="182" b="12559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D4FDFF3-80A4-95A6-D0C4-C152E21BBB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9017" y="543582"/>
            <a:ext cx="8781141" cy="1120213"/>
          </a:xfrm>
        </p:spPr>
        <p:txBody>
          <a:bodyPr anchor="b">
            <a:normAutofit/>
          </a:bodyPr>
          <a:lstStyle/>
          <a:p>
            <a:pPr algn="l"/>
            <a:r>
              <a:rPr lang="nl-NL" sz="5400" b="1" dirty="0">
                <a:solidFill>
                  <a:schemeClr val="bg1"/>
                </a:solidFill>
                <a:latin typeface="Neo Sans Std" panose="020B0504030504040204" pitchFamily="34" charset="0"/>
              </a:rPr>
              <a:t>Bewust Veilig-quiz</a:t>
            </a:r>
          </a:p>
        </p:txBody>
      </p:sp>
      <p:pic>
        <p:nvPicPr>
          <p:cNvPr id="4" name="Afbeelding 3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67D9C949-05A2-D7F0-8BE8-04D451EDDC4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/>
          <a:srcRect t="11688"/>
          <a:stretch>
            <a:fillRect/>
          </a:stretch>
        </p:blipFill>
        <p:spPr>
          <a:xfrm>
            <a:off x="10405210" y="4986982"/>
            <a:ext cx="1576342" cy="1773383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3395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770A4-5E0B-BB42-6F61-580192A1E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1DE600F-A5CF-232E-F410-0E70B1D71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DBC2248-29E5-D481-26C4-63A5DACA0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8D49D7-8FCD-9B5F-705A-638A6BAE6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9017" y="543582"/>
            <a:ext cx="6931319" cy="752217"/>
          </a:xfrm>
        </p:spPr>
        <p:txBody>
          <a:bodyPr anchor="b">
            <a:normAutofit/>
          </a:bodyPr>
          <a:lstStyle/>
          <a:p>
            <a:pPr algn="l"/>
            <a:r>
              <a:rPr lang="nl-NL" sz="3600" b="1" dirty="0">
                <a:solidFill>
                  <a:srgbClr val="FF0000"/>
                </a:solidFill>
                <a:latin typeface="Neo Sans Std" panose="020B0504030504040204" pitchFamily="34" charset="0"/>
              </a:rPr>
              <a:t>Taalbarrières &amp; cultuur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3FF01C4-5856-DE80-4A29-F6D720B8FE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9016" y="2163598"/>
            <a:ext cx="8100811" cy="2686194"/>
          </a:xfrm>
        </p:spPr>
        <p:txBody>
          <a:bodyPr anchor="t">
            <a:noAutofit/>
          </a:bodyPr>
          <a:lstStyle/>
          <a:p>
            <a:pPr marL="457200" indent="-457200" algn="l">
              <a:buFont typeface="+mj-lt"/>
              <a:buAutoNum type="arabicPeriod" startAt="9"/>
            </a:pPr>
            <a:r>
              <a:rPr lang="nl-NL" dirty="0">
                <a:latin typeface="Neo Sans Std" panose="020B0504030504040204" pitchFamily="34" charset="0"/>
              </a:rPr>
              <a:t>Waarom durven sommige anderstalige medewerkers geen vragen te stellen?</a:t>
            </a:r>
            <a:br>
              <a:rPr lang="nl-NL" sz="2000" dirty="0">
                <a:latin typeface="Neo Sans Std" panose="020B0504030504040204" pitchFamily="34" charset="0"/>
              </a:rPr>
            </a:br>
            <a:endParaRPr lang="nl-NL" sz="2000" dirty="0">
              <a:latin typeface="Neo Sans Std" panose="020B0504030504040204" pitchFamily="34" charset="0"/>
            </a:endParaRP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Ze vinden regels niet belangrijk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Angst om dom over te komen of baan te verliezen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Ze hebben altijd haast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Ze denken dat fouten geen probleem zijn</a:t>
            </a:r>
          </a:p>
        </p:txBody>
      </p:sp>
      <p:pic>
        <p:nvPicPr>
          <p:cNvPr id="4" name="Afbeelding 3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5F6753D2-6CC1-AC56-A80E-DBE5A3D750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11688"/>
          <a:stretch>
            <a:fillRect/>
          </a:stretch>
        </p:blipFill>
        <p:spPr>
          <a:xfrm>
            <a:off x="10405210" y="4986982"/>
            <a:ext cx="1576342" cy="1773383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0717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6DDB7-85C7-484D-2F9B-B6488BFE1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7DF807E-81A3-9643-063A-6DA353FBB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842290C-59E7-5616-09E4-DAAACEAC2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ADE6354-875D-D930-D38C-70D81A8D4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9017" y="543582"/>
            <a:ext cx="6931319" cy="752217"/>
          </a:xfrm>
        </p:spPr>
        <p:txBody>
          <a:bodyPr anchor="b">
            <a:normAutofit/>
          </a:bodyPr>
          <a:lstStyle/>
          <a:p>
            <a:pPr algn="l"/>
            <a:r>
              <a:rPr lang="nl-NL" sz="3600" b="1" dirty="0">
                <a:solidFill>
                  <a:srgbClr val="FF0000"/>
                </a:solidFill>
                <a:latin typeface="Neo Sans Std" panose="020B0504030504040204" pitchFamily="34" charset="0"/>
              </a:rPr>
              <a:t>Taalbarrières &amp; cultuur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649A1A4-AE85-D81F-B48C-BFA5E034E6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9016" y="2163598"/>
            <a:ext cx="8100811" cy="2686194"/>
          </a:xfrm>
        </p:spPr>
        <p:txBody>
          <a:bodyPr anchor="t">
            <a:noAutofit/>
          </a:bodyPr>
          <a:lstStyle/>
          <a:p>
            <a:pPr marL="457200" indent="-457200" algn="l">
              <a:buFont typeface="+mj-lt"/>
              <a:buAutoNum type="arabicPeriod" startAt="10"/>
            </a:pPr>
            <a:r>
              <a:rPr lang="nl-NL" dirty="0">
                <a:latin typeface="Neo Sans Std" panose="020B0504030504040204" pitchFamily="34" charset="0"/>
              </a:rPr>
              <a:t>Welke oplossing helpt om taalverschillen bij veiligheidsinstructies te overbruggen? </a:t>
            </a:r>
          </a:p>
          <a:p>
            <a:pPr algn="l"/>
            <a:r>
              <a:rPr lang="nl-NL" dirty="0">
                <a:latin typeface="Neo Sans Std" panose="020B0504030504040204" pitchFamily="34" charset="0"/>
              </a:rPr>
              <a:t>			(2 antwoorden zijn goed)</a:t>
            </a:r>
            <a:br>
              <a:rPr lang="nl-NL" sz="2000" dirty="0">
                <a:latin typeface="Neo Sans Std" panose="020B0504030504040204" pitchFamily="34" charset="0"/>
              </a:rPr>
            </a:br>
            <a:endParaRPr lang="nl-NL" sz="2000" dirty="0">
              <a:latin typeface="Neo Sans Std" panose="020B0504030504040204" pitchFamily="34" charset="0"/>
            </a:endParaRP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AR-brillen (</a:t>
            </a:r>
            <a:r>
              <a:rPr lang="nl-NL" dirty="0" err="1">
                <a:latin typeface="Neo Sans Std" panose="020B0504030504040204" pitchFamily="34" charset="0"/>
              </a:rPr>
              <a:t>Augmented</a:t>
            </a:r>
            <a:r>
              <a:rPr lang="nl-NL" dirty="0">
                <a:latin typeface="Neo Sans Std" panose="020B0504030504040204" pitchFamily="34" charset="0"/>
              </a:rPr>
              <a:t> </a:t>
            </a:r>
            <a:r>
              <a:rPr lang="nl-NL" dirty="0" err="1">
                <a:latin typeface="Neo Sans Std" panose="020B0504030504040204" pitchFamily="34" charset="0"/>
              </a:rPr>
              <a:t>Reality</a:t>
            </a:r>
            <a:r>
              <a:rPr lang="nl-NL" dirty="0">
                <a:latin typeface="Neo Sans Std" panose="020B0504030504040204" pitchFamily="34" charset="0"/>
              </a:rPr>
              <a:t>) met live vertaling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Extra vergaderen in het Nederlands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Complexe protocollen in meerdere talen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Buddy-systeem met taal- en </a:t>
            </a:r>
            <a:r>
              <a:rPr lang="nl-NL" dirty="0" err="1">
                <a:latin typeface="Neo Sans Std" panose="020B0504030504040204" pitchFamily="34" charset="0"/>
              </a:rPr>
              <a:t>vakcoach</a:t>
            </a:r>
            <a:endParaRPr lang="nl-NL" dirty="0">
              <a:latin typeface="Neo Sans Std" panose="020B0504030504040204" pitchFamily="34" charset="0"/>
            </a:endParaRPr>
          </a:p>
        </p:txBody>
      </p:sp>
      <p:pic>
        <p:nvPicPr>
          <p:cNvPr id="4" name="Afbeelding 3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A92E5672-E17D-8520-F2FA-024B540AA51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11688"/>
          <a:stretch>
            <a:fillRect/>
          </a:stretch>
        </p:blipFill>
        <p:spPr>
          <a:xfrm>
            <a:off x="10405210" y="4986982"/>
            <a:ext cx="1576342" cy="1773383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2787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0991C-4511-07B9-75D9-1099E5C4E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4ADB462-1DC9-CAAC-FFA6-E781561ED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35B3D89-E33F-2A57-B53B-25745884A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57D99E2-2C9A-0792-E09E-EE8F8EE990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9017" y="543582"/>
            <a:ext cx="6931319" cy="752217"/>
          </a:xfrm>
        </p:spPr>
        <p:txBody>
          <a:bodyPr anchor="b">
            <a:normAutofit/>
          </a:bodyPr>
          <a:lstStyle/>
          <a:p>
            <a:pPr algn="l"/>
            <a:r>
              <a:rPr lang="nl-NL" sz="3600" b="1" dirty="0">
                <a:solidFill>
                  <a:srgbClr val="FF0000"/>
                </a:solidFill>
                <a:latin typeface="Neo Sans Std" panose="020B0504030504040204" pitchFamily="34" charset="0"/>
              </a:rPr>
              <a:t>Taalbarrières &amp; cultuur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7592BD2-05A2-892B-1EF5-489798676C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9016" y="2163598"/>
            <a:ext cx="8100811" cy="2686194"/>
          </a:xfrm>
        </p:spPr>
        <p:txBody>
          <a:bodyPr anchor="t">
            <a:noAutofit/>
          </a:bodyPr>
          <a:lstStyle/>
          <a:p>
            <a:pPr marL="457200" indent="-457200" algn="l">
              <a:buFont typeface="+mj-lt"/>
              <a:buAutoNum type="arabicPeriod" startAt="11"/>
            </a:pPr>
            <a:r>
              <a:rPr lang="nl-NL" dirty="0">
                <a:latin typeface="Neo Sans Std" panose="020B0504030504040204" pitchFamily="34" charset="0"/>
              </a:rPr>
              <a:t>Wat is een houding die bijdraagt aan een veilige werkvloer voor iedereen?</a:t>
            </a:r>
            <a:br>
              <a:rPr lang="nl-NL" sz="2000" dirty="0">
                <a:latin typeface="Neo Sans Std" panose="020B0504030504040204" pitchFamily="34" charset="0"/>
              </a:rPr>
            </a:br>
            <a:endParaRPr lang="nl-NL" sz="2000" dirty="0">
              <a:latin typeface="Neo Sans Std" panose="020B0504030504040204" pitchFamily="34" charset="0"/>
            </a:endParaRP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Wachten tot iemand zelf om uitleg vraagt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Je (mede)verantwoordelijk voelen, geduldig zijn en actief checken of iedereen alles begrijpt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Alleen de voorman verantwoordelijk maken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Veiligheid uitleggen met zoveel mogelijk vakjargon</a:t>
            </a:r>
          </a:p>
        </p:txBody>
      </p:sp>
      <p:pic>
        <p:nvPicPr>
          <p:cNvPr id="4" name="Afbeelding 3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257A8F66-BB42-27D3-08A6-4A2436C2BF4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11688"/>
          <a:stretch>
            <a:fillRect/>
          </a:stretch>
        </p:blipFill>
        <p:spPr>
          <a:xfrm>
            <a:off x="10405210" y="4986982"/>
            <a:ext cx="1576342" cy="1773383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6752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CB5A3-EFCC-2D88-325E-C40385BA6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5653032-8DC3-0D8B-DEF5-05540CDEB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36DA199-A23C-2FA6-5226-69300972A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5D70C5B-08A9-C1F9-3BAB-6FF821706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9017" y="543582"/>
            <a:ext cx="6931319" cy="752217"/>
          </a:xfrm>
        </p:spPr>
        <p:txBody>
          <a:bodyPr anchor="b">
            <a:normAutofit/>
          </a:bodyPr>
          <a:lstStyle/>
          <a:p>
            <a:pPr algn="l"/>
            <a:r>
              <a:rPr lang="nl-NL" sz="3600" b="1" dirty="0">
                <a:solidFill>
                  <a:srgbClr val="FF0000"/>
                </a:solidFill>
                <a:latin typeface="Neo Sans Std" panose="020B0504030504040204" pitchFamily="34" charset="0"/>
              </a:rPr>
              <a:t>DME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0C031C7-3791-155E-CE65-62A81244D5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9016" y="2163597"/>
            <a:ext cx="8100811" cy="3264929"/>
          </a:xfrm>
        </p:spPr>
        <p:txBody>
          <a:bodyPr anchor="t">
            <a:noAutofit/>
          </a:bodyPr>
          <a:lstStyle/>
          <a:p>
            <a:pPr marL="457200" indent="-457200" algn="l">
              <a:buFont typeface="+mj-lt"/>
              <a:buAutoNum type="arabicPeriod" startAt="12"/>
            </a:pPr>
            <a:r>
              <a:rPr lang="nl-NL" dirty="0">
                <a:latin typeface="Neo Sans Std" panose="020B0504030504040204" pitchFamily="34" charset="0"/>
              </a:rPr>
              <a:t>Welke van onderstaande beweringen over DME is </a:t>
            </a:r>
            <a:r>
              <a:rPr lang="nl-NL" u="sng" dirty="0">
                <a:latin typeface="Neo Sans Std" panose="020B0504030504040204" pitchFamily="34" charset="0"/>
              </a:rPr>
              <a:t>onjuist</a:t>
            </a:r>
            <a:r>
              <a:rPr lang="nl-NL" dirty="0">
                <a:latin typeface="Neo Sans Std" panose="020B0504030504040204" pitchFamily="34" charset="0"/>
              </a:rPr>
              <a:t>?</a:t>
            </a:r>
            <a:br>
              <a:rPr lang="nl-NL" sz="2000" dirty="0">
                <a:latin typeface="Neo Sans Std" panose="020B0504030504040204" pitchFamily="34" charset="0"/>
              </a:rPr>
            </a:br>
            <a:endParaRPr lang="nl-NL" sz="2000" dirty="0">
              <a:latin typeface="Neo Sans Std" panose="020B0504030504040204" pitchFamily="34" charset="0"/>
            </a:endParaRP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De afkorting DME staat voor dieselmotoremissies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Diesel aangedreven materiaal moet vervangen worden zodra dat technisch mogelijk is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Dieselmotoremissies zijn kankerverwekkend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Bij het voorkomen van blootstelling aan dieselmotoremissies is altijd de eerste maatregel die je moet nemen een mondkapje met A2/P3-filter</a:t>
            </a:r>
          </a:p>
        </p:txBody>
      </p:sp>
      <p:pic>
        <p:nvPicPr>
          <p:cNvPr id="4" name="Afbeelding 3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8B33EDB2-7EAD-658F-EE8A-02E76307374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11688"/>
          <a:stretch>
            <a:fillRect/>
          </a:stretch>
        </p:blipFill>
        <p:spPr>
          <a:xfrm>
            <a:off x="10405210" y="4986982"/>
            <a:ext cx="1576342" cy="1773383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5836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C58A3-B607-2BD6-20A7-8A176A4DC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64B4614-F4E0-79D7-08F9-3E01DABFA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E45F85A-A648-F32E-2B72-BB52D8A6F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809128F-B41C-E748-1DD9-3B8547E989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9017" y="543582"/>
            <a:ext cx="6931319" cy="752217"/>
          </a:xfrm>
        </p:spPr>
        <p:txBody>
          <a:bodyPr anchor="b">
            <a:normAutofit/>
          </a:bodyPr>
          <a:lstStyle/>
          <a:p>
            <a:pPr algn="l"/>
            <a:r>
              <a:rPr lang="nl-NL" sz="3600" b="1" dirty="0">
                <a:solidFill>
                  <a:srgbClr val="FF0000"/>
                </a:solidFill>
                <a:latin typeface="Neo Sans Std" panose="020B0504030504040204" pitchFamily="34" charset="0"/>
              </a:rPr>
              <a:t>DME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7EEFE53-A975-0CC8-12EF-29629B3938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9016" y="2163597"/>
            <a:ext cx="8100811" cy="3264929"/>
          </a:xfrm>
        </p:spPr>
        <p:txBody>
          <a:bodyPr anchor="t">
            <a:noAutofit/>
          </a:bodyPr>
          <a:lstStyle/>
          <a:p>
            <a:pPr marL="457200" indent="-457200" algn="l">
              <a:buFont typeface="+mj-lt"/>
              <a:buAutoNum type="arabicPeriod" startAt="13"/>
            </a:pPr>
            <a:r>
              <a:rPr lang="nl-NL" dirty="0">
                <a:latin typeface="Neo Sans Std" panose="020B0504030504040204" pitchFamily="34" charset="0"/>
              </a:rPr>
              <a:t>Welke gezondheidsklacht is direct gerelateerd aan blootstelling aan dieselmotoremissie (DME) op de bouwplaats?</a:t>
            </a:r>
            <a:br>
              <a:rPr lang="nl-NL" sz="2000" dirty="0">
                <a:latin typeface="Neo Sans Std" panose="020B0504030504040204" pitchFamily="34" charset="0"/>
              </a:rPr>
            </a:br>
            <a:endParaRPr lang="nl-NL" sz="2000" dirty="0">
              <a:latin typeface="Neo Sans Std" panose="020B0504030504040204" pitchFamily="34" charset="0"/>
            </a:endParaRP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Verhoogde kans op gehoorbeschadiging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Verhoogde kans op long- en blaaskanker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Verhoogde kans op botontkalking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Verhoogde kans op hitteberoerte</a:t>
            </a:r>
          </a:p>
        </p:txBody>
      </p:sp>
      <p:pic>
        <p:nvPicPr>
          <p:cNvPr id="4" name="Afbeelding 3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BF9412D7-74B4-59E5-5972-10A4D8C76F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11688"/>
          <a:stretch>
            <a:fillRect/>
          </a:stretch>
        </p:blipFill>
        <p:spPr>
          <a:xfrm>
            <a:off x="10405210" y="4986982"/>
            <a:ext cx="1576342" cy="1773383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9412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C69C4-C928-E410-5AD6-5FB35AD4A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E03C0D9-C397-509A-F71C-BE59CD6BD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BD29752-CB4F-2179-5D36-5D2BE968E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7A8749-96E3-9D2D-4C08-F97A31014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9017" y="543582"/>
            <a:ext cx="6931319" cy="752217"/>
          </a:xfrm>
        </p:spPr>
        <p:txBody>
          <a:bodyPr anchor="b">
            <a:normAutofit/>
          </a:bodyPr>
          <a:lstStyle/>
          <a:p>
            <a:pPr algn="l"/>
            <a:r>
              <a:rPr lang="nl-NL" sz="3600" b="1" dirty="0">
                <a:solidFill>
                  <a:srgbClr val="FF0000"/>
                </a:solidFill>
                <a:latin typeface="Neo Sans Std" panose="020B0504030504040204" pitchFamily="34" charset="0"/>
              </a:rPr>
              <a:t>DME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3211A6D-1E0C-68ED-E3BF-8141B10A7F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9016" y="2163597"/>
            <a:ext cx="8100811" cy="3496423"/>
          </a:xfrm>
        </p:spPr>
        <p:txBody>
          <a:bodyPr anchor="t">
            <a:noAutofit/>
          </a:bodyPr>
          <a:lstStyle/>
          <a:p>
            <a:pPr marL="457200" indent="-457200" algn="l">
              <a:buFont typeface="+mj-lt"/>
              <a:buAutoNum type="arabicPeriod" startAt="14"/>
            </a:pPr>
            <a:r>
              <a:rPr lang="nl-NL" dirty="0">
                <a:latin typeface="Neo Sans Std" panose="020B0504030504040204" pitchFamily="34" charset="0"/>
              </a:rPr>
              <a:t>Welke maatregel sluit het beste aan bij de </a:t>
            </a:r>
            <a:r>
              <a:rPr lang="nl-NL" dirty="0" err="1">
                <a:latin typeface="Neo Sans Std" panose="020B0504030504040204" pitchFamily="34" charset="0"/>
              </a:rPr>
              <a:t>arbeidshygiënische</a:t>
            </a:r>
            <a:r>
              <a:rPr lang="nl-NL" dirty="0">
                <a:latin typeface="Neo Sans Std" panose="020B0504030504040204" pitchFamily="34" charset="0"/>
              </a:rPr>
              <a:t> strategie voor het verminderen van DME-blootstelling op de bouwplaats?</a:t>
            </a:r>
            <a:br>
              <a:rPr lang="nl-NL" sz="2000" dirty="0">
                <a:latin typeface="Neo Sans Std" panose="020B0504030504040204" pitchFamily="34" charset="0"/>
              </a:rPr>
            </a:br>
            <a:endParaRPr lang="nl-NL" sz="2000" dirty="0">
              <a:latin typeface="Neo Sans Std" panose="020B0504030504040204" pitchFamily="34" charset="0"/>
            </a:endParaRP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Vaker pauze nemen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Ventilatie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Dieselvoertuigen vervangen door elektrisch materieel waar mogelijk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Alleen </a:t>
            </a:r>
            <a:r>
              <a:rPr lang="nl-NL" dirty="0" err="1">
                <a:latin typeface="Neo Sans Std" panose="020B0504030504040204" pitchFamily="34" charset="0"/>
              </a:rPr>
              <a:t>PBM’s</a:t>
            </a:r>
            <a:r>
              <a:rPr lang="nl-NL" dirty="0">
                <a:latin typeface="Neo Sans Std" panose="020B0504030504040204" pitchFamily="34" charset="0"/>
              </a:rPr>
              <a:t> inzetten zoals stofmaskers</a:t>
            </a:r>
          </a:p>
        </p:txBody>
      </p:sp>
      <p:pic>
        <p:nvPicPr>
          <p:cNvPr id="4" name="Afbeelding 3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E7D6B283-7F88-E15E-E201-1E453C05C1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11688"/>
          <a:stretch>
            <a:fillRect/>
          </a:stretch>
        </p:blipFill>
        <p:spPr>
          <a:xfrm>
            <a:off x="10405210" y="4986982"/>
            <a:ext cx="1576342" cy="1773383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7356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019D7-296E-BA40-D229-2AE0D829F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BDE5DE7-37E2-8FBD-A38F-57F5BCF4E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E36E59E-F60B-EE73-F139-B0A5D2890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021E31-4D49-8E53-905D-5F58B13BE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9017" y="543582"/>
            <a:ext cx="6931319" cy="752217"/>
          </a:xfrm>
        </p:spPr>
        <p:txBody>
          <a:bodyPr anchor="b">
            <a:normAutofit/>
          </a:bodyPr>
          <a:lstStyle/>
          <a:p>
            <a:pPr algn="l"/>
            <a:r>
              <a:rPr lang="nl-NL" sz="3600" b="1" dirty="0">
                <a:solidFill>
                  <a:srgbClr val="FF0000"/>
                </a:solidFill>
                <a:latin typeface="Neo Sans Std" panose="020B0504030504040204" pitchFamily="34" charset="0"/>
              </a:rPr>
              <a:t>Hijsen &amp; heffen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35BB721-32D2-6EF8-6349-D7309378E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9016" y="2163597"/>
            <a:ext cx="8100811" cy="3496423"/>
          </a:xfrm>
        </p:spPr>
        <p:txBody>
          <a:bodyPr anchor="t">
            <a:noAutofit/>
          </a:bodyPr>
          <a:lstStyle/>
          <a:p>
            <a:pPr marL="457200" indent="-457200" algn="l">
              <a:buFont typeface="+mj-lt"/>
              <a:buAutoNum type="arabicPeriod" startAt="15"/>
            </a:pPr>
            <a:r>
              <a:rPr lang="nl-NL" dirty="0">
                <a:latin typeface="Neo Sans Std" panose="020B0504030504040204" pitchFamily="34" charset="0"/>
              </a:rPr>
              <a:t>Mag ik een kraanmachinist helpen en zelf een last vastmaken?</a:t>
            </a:r>
            <a:br>
              <a:rPr lang="nl-NL" sz="2000" dirty="0">
                <a:latin typeface="Neo Sans Std" panose="020B0504030504040204" pitchFamily="34" charset="0"/>
              </a:rPr>
            </a:br>
            <a:endParaRPr lang="nl-NL" sz="2000" dirty="0">
              <a:latin typeface="Neo Sans Std" panose="020B0504030504040204" pitchFamily="34" charset="0"/>
            </a:endParaRP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Ja, als ik de last maar goed vastmaak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Ja, als de machinist heeft uitgelegd hoe ik het moet doen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Ja, als ik de juiste voorlichting en instructies heb gekregen</a:t>
            </a:r>
          </a:p>
        </p:txBody>
      </p:sp>
      <p:pic>
        <p:nvPicPr>
          <p:cNvPr id="4" name="Afbeelding 3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AB74F539-3DC0-EC7B-8D94-8371C52B5F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11688"/>
          <a:stretch>
            <a:fillRect/>
          </a:stretch>
        </p:blipFill>
        <p:spPr>
          <a:xfrm>
            <a:off x="10405210" y="4986982"/>
            <a:ext cx="1576342" cy="1773383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  <p:pic>
        <p:nvPicPr>
          <p:cNvPr id="5" name="Afbeelding 4" descr="Afbeelding met Lettertype, Graphics, logo, tekst&#10;&#10;Door AI gegenereerde inhoud is mogelijk onjuist.">
            <a:extLst>
              <a:ext uri="{FF2B5EF4-FFF2-40B4-BE49-F238E27FC236}">
                <a16:creationId xmlns:a16="http://schemas.microsoft.com/office/drawing/2014/main" id="{7E5D8A37-AA26-4176-87B3-04B8FBCF1C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t="11061" r="1" b="8039"/>
          <a:stretch>
            <a:fillRect/>
          </a:stretch>
        </p:blipFill>
        <p:spPr>
          <a:xfrm>
            <a:off x="9848905" y="21858"/>
            <a:ext cx="2147455" cy="1795663"/>
          </a:xfrm>
          <a:custGeom>
            <a:avLst/>
            <a:gdLst/>
            <a:ahLst/>
            <a:cxnLst/>
            <a:rect l="l" t="t" r="r" b="b"/>
            <a:pathLst>
              <a:path w="6096000" h="5158850">
                <a:moveTo>
                  <a:pt x="0" y="0"/>
                </a:moveTo>
                <a:lnTo>
                  <a:pt x="6096000" y="0"/>
                </a:lnTo>
                <a:lnTo>
                  <a:pt x="6096000" y="5158850"/>
                </a:lnTo>
                <a:lnTo>
                  <a:pt x="5957305" y="5157644"/>
                </a:lnTo>
                <a:cubicBezTo>
                  <a:pt x="5920540" y="5151975"/>
                  <a:pt x="5887096" y="5153588"/>
                  <a:pt x="5857259" y="5143603"/>
                </a:cubicBezTo>
                <a:cubicBezTo>
                  <a:pt x="5843335" y="5146861"/>
                  <a:pt x="5830921" y="5147051"/>
                  <a:pt x="5821375" y="5137142"/>
                </a:cubicBezTo>
                <a:cubicBezTo>
                  <a:pt x="5786501" y="5134144"/>
                  <a:pt x="5775399" y="5144200"/>
                  <a:pt x="5755916" y="5131695"/>
                </a:cubicBezTo>
                <a:cubicBezTo>
                  <a:pt x="5732132" y="5146996"/>
                  <a:pt x="5732735" y="5139753"/>
                  <a:pt x="5725007" y="5132964"/>
                </a:cubicBezTo>
                <a:lnTo>
                  <a:pt x="5723810" y="5132374"/>
                </a:lnTo>
                <a:lnTo>
                  <a:pt x="5720531" y="5134578"/>
                </a:lnTo>
                <a:lnTo>
                  <a:pt x="5714795" y="5134902"/>
                </a:lnTo>
                <a:lnTo>
                  <a:pt x="5700142" y="5131655"/>
                </a:lnTo>
                <a:lnTo>
                  <a:pt x="5694799" y="5129754"/>
                </a:lnTo>
                <a:cubicBezTo>
                  <a:pt x="5691058" y="5128696"/>
                  <a:pt x="5688491" y="5128320"/>
                  <a:pt x="5686627" y="5128420"/>
                </a:cubicBezTo>
                <a:lnTo>
                  <a:pt x="5686371" y="5128603"/>
                </a:lnTo>
                <a:lnTo>
                  <a:pt x="5678819" y="5126929"/>
                </a:lnTo>
                <a:cubicBezTo>
                  <a:pt x="5666199" y="5123608"/>
                  <a:pt x="5654035" y="5119908"/>
                  <a:pt x="5642547" y="5116000"/>
                </a:cubicBezTo>
                <a:cubicBezTo>
                  <a:pt x="5629445" y="5126457"/>
                  <a:pt x="5588783" y="5104807"/>
                  <a:pt x="5587979" y="5128480"/>
                </a:cubicBezTo>
                <a:cubicBezTo>
                  <a:pt x="5572317" y="5123886"/>
                  <a:pt x="5564904" y="5112774"/>
                  <a:pt x="5566635" y="5128675"/>
                </a:cubicBezTo>
                <a:cubicBezTo>
                  <a:pt x="5561375" y="5127594"/>
                  <a:pt x="5557787" y="5128327"/>
                  <a:pt x="5554953" y="5129937"/>
                </a:cubicBezTo>
                <a:lnTo>
                  <a:pt x="5554039" y="5130763"/>
                </a:lnTo>
                <a:lnTo>
                  <a:pt x="5514254" y="5120517"/>
                </a:lnTo>
                <a:lnTo>
                  <a:pt x="5492156" y="5111382"/>
                </a:lnTo>
                <a:lnTo>
                  <a:pt x="5480446" y="5107855"/>
                </a:lnTo>
                <a:lnTo>
                  <a:pt x="5477744" y="5104402"/>
                </a:lnTo>
                <a:cubicBezTo>
                  <a:pt x="5474490" y="5102038"/>
                  <a:pt x="5469391" y="5100405"/>
                  <a:pt x="5460150" y="5100442"/>
                </a:cubicBezTo>
                <a:lnTo>
                  <a:pt x="5457901" y="5100914"/>
                </a:lnTo>
                <a:lnTo>
                  <a:pt x="5444243" y="5094201"/>
                </a:lnTo>
                <a:cubicBezTo>
                  <a:pt x="5439994" y="5091441"/>
                  <a:pt x="5436419" y="5088231"/>
                  <a:pt x="5433825" y="5084410"/>
                </a:cubicBezTo>
                <a:cubicBezTo>
                  <a:pt x="5379443" y="5093528"/>
                  <a:pt x="5336110" y="5069767"/>
                  <a:pt x="5280996" y="5063773"/>
                </a:cubicBezTo>
                <a:cubicBezTo>
                  <a:pt x="5250806" y="5055129"/>
                  <a:pt x="5168599" y="5059471"/>
                  <a:pt x="5161582" y="5030966"/>
                </a:cubicBezTo>
                <a:cubicBezTo>
                  <a:pt x="5121870" y="5022662"/>
                  <a:pt x="5095637" y="5020496"/>
                  <a:pt x="5042717" y="5013952"/>
                </a:cubicBezTo>
                <a:cubicBezTo>
                  <a:pt x="4991136" y="4983679"/>
                  <a:pt x="4902283" y="4990567"/>
                  <a:pt x="4840514" y="4970468"/>
                </a:cubicBezTo>
                <a:cubicBezTo>
                  <a:pt x="4799904" y="4987615"/>
                  <a:pt x="4824087" y="4969531"/>
                  <a:pt x="4786778" y="4967817"/>
                </a:cubicBezTo>
                <a:cubicBezTo>
                  <a:pt x="4801901" y="4948343"/>
                  <a:pt x="4739845" y="4972374"/>
                  <a:pt x="4743741" y="4948216"/>
                </a:cubicBezTo>
                <a:cubicBezTo>
                  <a:pt x="4736829" y="4948670"/>
                  <a:pt x="4730010" y="4949869"/>
                  <a:pt x="4723136" y="4951257"/>
                </a:cubicBezTo>
                <a:lnTo>
                  <a:pt x="4719535" y="4951970"/>
                </a:lnTo>
                <a:lnTo>
                  <a:pt x="4706143" y="4950704"/>
                </a:lnTo>
                <a:lnTo>
                  <a:pt x="4701098" y="4955500"/>
                </a:lnTo>
                <a:lnTo>
                  <a:pt x="4680034" y="4957289"/>
                </a:lnTo>
                <a:cubicBezTo>
                  <a:pt x="4672339" y="4957161"/>
                  <a:pt x="4664292" y="4956094"/>
                  <a:pt x="4655741" y="4953520"/>
                </a:cubicBezTo>
                <a:cubicBezTo>
                  <a:pt x="4636359" y="4940479"/>
                  <a:pt x="4599701" y="4946454"/>
                  <a:pt x="4569298" y="4940691"/>
                </a:cubicBezTo>
                <a:lnTo>
                  <a:pt x="4555978" y="4935439"/>
                </a:lnTo>
                <a:lnTo>
                  <a:pt x="4508950" y="4932725"/>
                </a:lnTo>
                <a:cubicBezTo>
                  <a:pt x="4495669" y="4931511"/>
                  <a:pt x="4482007" y="4929765"/>
                  <a:pt x="4467838" y="4927057"/>
                </a:cubicBezTo>
                <a:lnTo>
                  <a:pt x="4441949" y="4920349"/>
                </a:lnTo>
                <a:lnTo>
                  <a:pt x="4394719" y="4912853"/>
                </a:lnTo>
                <a:lnTo>
                  <a:pt x="4356810" y="4916186"/>
                </a:lnTo>
                <a:lnTo>
                  <a:pt x="4222145" y="4920166"/>
                </a:lnTo>
                <a:cubicBezTo>
                  <a:pt x="4202488" y="4924963"/>
                  <a:pt x="4184742" y="4944595"/>
                  <a:pt x="4160481" y="4934555"/>
                </a:cubicBezTo>
                <a:cubicBezTo>
                  <a:pt x="4165854" y="4945670"/>
                  <a:pt x="4131661" y="4931019"/>
                  <a:pt x="4124879" y="4940397"/>
                </a:cubicBezTo>
                <a:cubicBezTo>
                  <a:pt x="4120895" y="4948198"/>
                  <a:pt x="4109593" y="4945570"/>
                  <a:pt x="4100114" y="4947117"/>
                </a:cubicBezTo>
                <a:cubicBezTo>
                  <a:pt x="4091835" y="4954382"/>
                  <a:pt x="4045978" y="4954676"/>
                  <a:pt x="4030957" y="4950944"/>
                </a:cubicBezTo>
                <a:cubicBezTo>
                  <a:pt x="3989825" y="4935537"/>
                  <a:pt x="3946860" y="4963196"/>
                  <a:pt x="3913764" y="4951738"/>
                </a:cubicBezTo>
                <a:cubicBezTo>
                  <a:pt x="3904534" y="4951024"/>
                  <a:pt x="3896577" y="4951663"/>
                  <a:pt x="3889457" y="4953140"/>
                </a:cubicBezTo>
                <a:lnTo>
                  <a:pt x="3871115" y="4959252"/>
                </a:lnTo>
                <a:lnTo>
                  <a:pt x="3869086" y="4964946"/>
                </a:lnTo>
                <a:lnTo>
                  <a:pt x="3856124" y="4966504"/>
                </a:lnTo>
                <a:lnTo>
                  <a:pt x="3835967" y="4975175"/>
                </a:lnTo>
                <a:cubicBezTo>
                  <a:pt x="3826465" y="4950975"/>
                  <a:pt x="3782586" y="4987146"/>
                  <a:pt x="3785910" y="4965148"/>
                </a:cubicBezTo>
                <a:cubicBezTo>
                  <a:pt x="3750785" y="4971249"/>
                  <a:pt x="3699033" y="4952693"/>
                  <a:pt x="3671085" y="4977741"/>
                </a:cubicBezTo>
                <a:cubicBezTo>
                  <a:pt x="3621255" y="4982620"/>
                  <a:pt x="3562637" y="4994206"/>
                  <a:pt x="3486928" y="4994420"/>
                </a:cubicBezTo>
                <a:cubicBezTo>
                  <a:pt x="3446030" y="4994640"/>
                  <a:pt x="3343460" y="4976299"/>
                  <a:pt x="3280956" y="4975036"/>
                </a:cubicBezTo>
                <a:cubicBezTo>
                  <a:pt x="3227193" y="4980695"/>
                  <a:pt x="3256481" y="4973778"/>
                  <a:pt x="3211563" y="4993919"/>
                </a:cubicBezTo>
                <a:cubicBezTo>
                  <a:pt x="3207119" y="4990757"/>
                  <a:pt x="3170070" y="4988394"/>
                  <a:pt x="3164681" y="4986606"/>
                </a:cubicBezTo>
                <a:lnTo>
                  <a:pt x="3127171" y="4979411"/>
                </a:lnTo>
                <a:lnTo>
                  <a:pt x="3096889" y="4976795"/>
                </a:lnTo>
                <a:cubicBezTo>
                  <a:pt x="3088441" y="4978753"/>
                  <a:pt x="3082883" y="4978233"/>
                  <a:pt x="3078620" y="4976620"/>
                </a:cubicBezTo>
                <a:lnTo>
                  <a:pt x="3074275" y="4973840"/>
                </a:lnTo>
                <a:lnTo>
                  <a:pt x="3036436" y="4968613"/>
                </a:lnTo>
                <a:lnTo>
                  <a:pt x="3031995" y="4969990"/>
                </a:lnTo>
                <a:lnTo>
                  <a:pt x="2994028" y="4967956"/>
                </a:lnTo>
                <a:cubicBezTo>
                  <a:pt x="2992299" y="4970105"/>
                  <a:pt x="2989407" y="4971561"/>
                  <a:pt x="2984001" y="4971609"/>
                </a:cubicBezTo>
                <a:cubicBezTo>
                  <a:pt x="2994191" y="4986644"/>
                  <a:pt x="2981386" y="4977427"/>
                  <a:pt x="2964542" y="4976237"/>
                </a:cubicBezTo>
                <a:cubicBezTo>
                  <a:pt x="2976613" y="4999323"/>
                  <a:pt x="2927627" y="4986817"/>
                  <a:pt x="2921274" y="4999668"/>
                </a:cubicBezTo>
                <a:cubicBezTo>
                  <a:pt x="2908629" y="4998274"/>
                  <a:pt x="2895476" y="4997220"/>
                  <a:pt x="2882111" y="4996632"/>
                </a:cubicBezTo>
                <a:lnTo>
                  <a:pt x="2874282" y="4996582"/>
                </a:lnTo>
                <a:cubicBezTo>
                  <a:pt x="2874237" y="4996658"/>
                  <a:pt x="2874193" y="4996735"/>
                  <a:pt x="2874147" y="4996812"/>
                </a:cubicBezTo>
                <a:cubicBezTo>
                  <a:pt x="2872492" y="4997296"/>
                  <a:pt x="2869935" y="4997466"/>
                  <a:pt x="2865932" y="4997221"/>
                </a:cubicBezTo>
                <a:lnTo>
                  <a:pt x="2860008" y="4996489"/>
                </a:lnTo>
                <a:lnTo>
                  <a:pt x="2844819" y="4996392"/>
                </a:lnTo>
                <a:lnTo>
                  <a:pt x="2839735" y="4997900"/>
                </a:lnTo>
                <a:lnTo>
                  <a:pt x="2837922" y="5000718"/>
                </a:lnTo>
                <a:lnTo>
                  <a:pt x="2836507" y="5000394"/>
                </a:lnTo>
                <a:cubicBezTo>
                  <a:pt x="2825749" y="4995427"/>
                  <a:pt x="2822382" y="4988291"/>
                  <a:pt x="2808859" y="5008050"/>
                </a:cubicBezTo>
                <a:cubicBezTo>
                  <a:pt x="2784233" y="4999995"/>
                  <a:pt x="2779499" y="5012041"/>
                  <a:pt x="2745907" y="5016391"/>
                </a:cubicBezTo>
                <a:cubicBezTo>
                  <a:pt x="2731796" y="5008784"/>
                  <a:pt x="2720518" y="5011549"/>
                  <a:pt x="2709519" y="5017601"/>
                </a:cubicBezTo>
                <a:cubicBezTo>
                  <a:pt x="2676766" y="5014138"/>
                  <a:pt x="2646981" y="5022656"/>
                  <a:pt x="2610212" y="5024813"/>
                </a:cubicBezTo>
                <a:cubicBezTo>
                  <a:pt x="2570359" y="5014992"/>
                  <a:pt x="2550109" y="5032793"/>
                  <a:pt x="2510814" y="5035020"/>
                </a:cubicBezTo>
                <a:cubicBezTo>
                  <a:pt x="2476639" y="5017991"/>
                  <a:pt x="2482834" y="5049980"/>
                  <a:pt x="2462736" y="5056754"/>
                </a:cubicBezTo>
                <a:lnTo>
                  <a:pt x="2457050" y="5057379"/>
                </a:lnTo>
                <a:lnTo>
                  <a:pt x="2442184" y="5054901"/>
                </a:lnTo>
                <a:lnTo>
                  <a:pt x="2436703" y="5053277"/>
                </a:lnTo>
                <a:cubicBezTo>
                  <a:pt x="2432888" y="5052418"/>
                  <a:pt x="2430299" y="5052175"/>
                  <a:pt x="2428451" y="5052373"/>
                </a:cubicBezTo>
                <a:lnTo>
                  <a:pt x="2420551" y="5051292"/>
                </a:lnTo>
                <a:cubicBezTo>
                  <a:pt x="2407700" y="5048633"/>
                  <a:pt x="2395274" y="5045570"/>
                  <a:pt x="2383501" y="5042264"/>
                </a:cubicBezTo>
                <a:cubicBezTo>
                  <a:pt x="2362992" y="5043848"/>
                  <a:pt x="2317884" y="5059023"/>
                  <a:pt x="2297493" y="5060796"/>
                </a:cubicBezTo>
                <a:lnTo>
                  <a:pt x="2261156" y="5052905"/>
                </a:lnTo>
                <a:lnTo>
                  <a:pt x="2200581" y="5036274"/>
                </a:lnTo>
                <a:lnTo>
                  <a:pt x="2198380" y="5036861"/>
                </a:lnTo>
                <a:lnTo>
                  <a:pt x="2116066" y="5030866"/>
                </a:lnTo>
                <a:cubicBezTo>
                  <a:pt x="2111600" y="5028328"/>
                  <a:pt x="2059664" y="5017338"/>
                  <a:pt x="2056754" y="5013653"/>
                </a:cubicBezTo>
                <a:cubicBezTo>
                  <a:pt x="2003393" y="5025622"/>
                  <a:pt x="1998298" y="5020073"/>
                  <a:pt x="1942916" y="5016969"/>
                </a:cubicBezTo>
                <a:cubicBezTo>
                  <a:pt x="1882138" y="5005950"/>
                  <a:pt x="1836966" y="4987831"/>
                  <a:pt x="1796717" y="4981610"/>
                </a:cubicBezTo>
                <a:cubicBezTo>
                  <a:pt x="1724075" y="4970499"/>
                  <a:pt x="1636218" y="4947449"/>
                  <a:pt x="1583222" y="4942334"/>
                </a:cubicBezTo>
                <a:cubicBezTo>
                  <a:pt x="1544265" y="4961611"/>
                  <a:pt x="1556109" y="4938719"/>
                  <a:pt x="1518821" y="4938963"/>
                </a:cubicBezTo>
                <a:cubicBezTo>
                  <a:pt x="1497291" y="4936197"/>
                  <a:pt x="1483221" y="4927794"/>
                  <a:pt x="1471837" y="4925740"/>
                </a:cubicBezTo>
                <a:lnTo>
                  <a:pt x="1450515" y="4926642"/>
                </a:lnTo>
                <a:lnTo>
                  <a:pt x="1437078" y="4926078"/>
                </a:lnTo>
                <a:lnTo>
                  <a:pt x="1432462" y="4931139"/>
                </a:lnTo>
                <a:lnTo>
                  <a:pt x="1411645" y="4934032"/>
                </a:lnTo>
                <a:cubicBezTo>
                  <a:pt x="1384856" y="4931153"/>
                  <a:pt x="1306656" y="4918434"/>
                  <a:pt x="1271729" y="4913863"/>
                </a:cubicBezTo>
                <a:cubicBezTo>
                  <a:pt x="1258697" y="4907976"/>
                  <a:pt x="1213546" y="4901042"/>
                  <a:pt x="1202076" y="4906608"/>
                </a:cubicBezTo>
                <a:cubicBezTo>
                  <a:pt x="1192059" y="4906580"/>
                  <a:pt x="1182171" y="4902320"/>
                  <a:pt x="1174670" y="4909064"/>
                </a:cubicBezTo>
                <a:cubicBezTo>
                  <a:pt x="1163701" y="4916862"/>
                  <a:pt x="1136874" y="4897641"/>
                  <a:pt x="1137035" y="4908989"/>
                </a:cubicBezTo>
                <a:cubicBezTo>
                  <a:pt x="1117838" y="4895687"/>
                  <a:pt x="1091386" y="4911450"/>
                  <a:pt x="1069882" y="4912892"/>
                </a:cubicBezTo>
                <a:cubicBezTo>
                  <a:pt x="1055589" y="4900472"/>
                  <a:pt x="1024570" y="4915744"/>
                  <a:pt x="980935" y="4911119"/>
                </a:cubicBezTo>
                <a:cubicBezTo>
                  <a:pt x="947614" y="4906556"/>
                  <a:pt x="913224" y="4897403"/>
                  <a:pt x="869960" y="4885518"/>
                </a:cubicBezTo>
                <a:cubicBezTo>
                  <a:pt x="819114" y="4856727"/>
                  <a:pt x="768074" y="4850663"/>
                  <a:pt x="721345" y="4839806"/>
                </a:cubicBezTo>
                <a:cubicBezTo>
                  <a:pt x="667944" y="4829906"/>
                  <a:pt x="698286" y="4859338"/>
                  <a:pt x="635428" y="4830000"/>
                </a:cubicBezTo>
                <a:cubicBezTo>
                  <a:pt x="626286" y="4837571"/>
                  <a:pt x="617638" y="4836842"/>
                  <a:pt x="604106" y="4830842"/>
                </a:cubicBezTo>
                <a:cubicBezTo>
                  <a:pt x="583276" y="4833091"/>
                  <a:pt x="539859" y="4845979"/>
                  <a:pt x="510451" y="4843485"/>
                </a:cubicBezTo>
                <a:cubicBezTo>
                  <a:pt x="489781" y="4840800"/>
                  <a:pt x="443867" y="4818678"/>
                  <a:pt x="427656" y="4815877"/>
                </a:cubicBezTo>
                <a:cubicBezTo>
                  <a:pt x="424088" y="4817297"/>
                  <a:pt x="419580" y="4820561"/>
                  <a:pt x="413184" y="4826676"/>
                </a:cubicBezTo>
                <a:cubicBezTo>
                  <a:pt x="387673" y="4816699"/>
                  <a:pt x="379855" y="4828170"/>
                  <a:pt x="341772" y="4829671"/>
                </a:cubicBezTo>
                <a:cubicBezTo>
                  <a:pt x="327795" y="4821005"/>
                  <a:pt x="314729" y="4822794"/>
                  <a:pt x="301266" y="4827842"/>
                </a:cubicBezTo>
                <a:cubicBezTo>
                  <a:pt x="265781" y="4821714"/>
                  <a:pt x="231017" y="4827635"/>
                  <a:pt x="189886" y="4826710"/>
                </a:cubicBezTo>
                <a:cubicBezTo>
                  <a:pt x="147910" y="4813727"/>
                  <a:pt x="121702" y="4829584"/>
                  <a:pt x="77762" y="4828518"/>
                </a:cubicBezTo>
                <a:cubicBezTo>
                  <a:pt x="38733" y="4806108"/>
                  <a:pt x="44308" y="4851138"/>
                  <a:pt x="8164" y="4846203"/>
                </a:cubicBezTo>
                <a:lnTo>
                  <a:pt x="0" y="4843648"/>
                </a:lnTo>
                <a:lnTo>
                  <a:pt x="0" y="408068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6658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A3996-1F04-975F-3837-BE451C6DA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92C1202-4AD6-3279-98EB-94F87F68E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F389838-5B35-0A59-3619-EDED7984F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B0874C-A6FC-CAEA-2B48-B04D1B9570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9017" y="543582"/>
            <a:ext cx="6931319" cy="752217"/>
          </a:xfrm>
        </p:spPr>
        <p:txBody>
          <a:bodyPr anchor="b">
            <a:normAutofit/>
          </a:bodyPr>
          <a:lstStyle/>
          <a:p>
            <a:pPr algn="l"/>
            <a:r>
              <a:rPr lang="nl-NL" sz="3600" b="1" dirty="0">
                <a:solidFill>
                  <a:srgbClr val="FF0000"/>
                </a:solidFill>
                <a:latin typeface="Neo Sans Std" panose="020B0504030504040204" pitchFamily="34" charset="0"/>
              </a:rPr>
              <a:t>Hijsen &amp; heffen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B09B03D-3217-21BB-4CED-0BC9F420F8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9016" y="2163597"/>
            <a:ext cx="8100811" cy="3496423"/>
          </a:xfrm>
        </p:spPr>
        <p:txBody>
          <a:bodyPr anchor="t">
            <a:noAutofit/>
          </a:bodyPr>
          <a:lstStyle/>
          <a:p>
            <a:pPr marL="457200" indent="-457200" algn="l">
              <a:buFont typeface="+mj-lt"/>
              <a:buAutoNum type="arabicPeriod" startAt="16"/>
            </a:pPr>
            <a:r>
              <a:rPr lang="nl-NL" dirty="0">
                <a:latin typeface="Neo Sans Std" panose="020B0504030504040204" pitchFamily="34" charset="0"/>
              </a:rPr>
              <a:t>Wat is de juiste positie van de </a:t>
            </a:r>
            <a:r>
              <a:rPr lang="nl-NL" dirty="0" err="1">
                <a:latin typeface="Neo Sans Std" panose="020B0504030504040204" pitchFamily="34" charset="0"/>
              </a:rPr>
              <a:t>rigger</a:t>
            </a:r>
            <a:r>
              <a:rPr lang="nl-NL" dirty="0">
                <a:latin typeface="Neo Sans Std" panose="020B0504030504040204" pitchFamily="34" charset="0"/>
              </a:rPr>
              <a:t> als de last omhoog gaat?</a:t>
            </a:r>
            <a:br>
              <a:rPr lang="nl-NL" sz="2000" dirty="0">
                <a:latin typeface="Neo Sans Std" panose="020B0504030504040204" pitchFamily="34" charset="0"/>
              </a:rPr>
            </a:br>
            <a:endParaRPr lang="nl-NL" sz="2000" dirty="0">
              <a:latin typeface="Neo Sans Std" panose="020B0504030504040204" pitchFamily="34" charset="0"/>
            </a:endParaRP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Op armlengte van de last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Schuin onder de last, om te zien of alles vast blijft zitten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Buiten de draaicirkel van de kraan en niet onder de last</a:t>
            </a:r>
          </a:p>
        </p:txBody>
      </p:sp>
      <p:pic>
        <p:nvPicPr>
          <p:cNvPr id="4" name="Afbeelding 3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98DCEB46-2662-BB72-5D58-1CEA9841CD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11688"/>
          <a:stretch>
            <a:fillRect/>
          </a:stretch>
        </p:blipFill>
        <p:spPr>
          <a:xfrm>
            <a:off x="10405210" y="4986982"/>
            <a:ext cx="1576342" cy="1773383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7224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43325-4199-F03B-B655-EA9C1AF6D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2ECD42A-5508-1FA3-BDB7-167A1F7A9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E4BA24-3DC5-886F-E0B8-F4BB83EEE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792C220-F276-58AA-3492-64F563484B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9017" y="543582"/>
            <a:ext cx="6931319" cy="752217"/>
          </a:xfrm>
        </p:spPr>
        <p:txBody>
          <a:bodyPr anchor="b">
            <a:normAutofit/>
          </a:bodyPr>
          <a:lstStyle/>
          <a:p>
            <a:pPr algn="l"/>
            <a:r>
              <a:rPr lang="nl-NL" sz="3600" b="1" dirty="0">
                <a:solidFill>
                  <a:srgbClr val="FF0000"/>
                </a:solidFill>
                <a:latin typeface="Neo Sans Std" panose="020B0504030504040204" pitchFamily="34" charset="0"/>
              </a:rPr>
              <a:t>Gedrag &amp; risicobewustzijn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56F7514-DAAB-FD28-C785-3DFD9C460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9016" y="2163597"/>
            <a:ext cx="8100811" cy="3496423"/>
          </a:xfrm>
        </p:spPr>
        <p:txBody>
          <a:bodyPr anchor="t">
            <a:noAutofit/>
          </a:bodyPr>
          <a:lstStyle/>
          <a:p>
            <a:pPr marL="457200" indent="-457200" algn="l">
              <a:buFont typeface="+mj-lt"/>
              <a:buAutoNum type="arabicPeriod" startAt="17"/>
            </a:pPr>
            <a:r>
              <a:rPr lang="nl-NL" dirty="0">
                <a:latin typeface="Neo Sans Std" panose="020B0504030504040204" pitchFamily="34" charset="0"/>
              </a:rPr>
              <a:t>Wat helpt om risicobewustzijn te vergroten binnen een team?</a:t>
            </a:r>
            <a:br>
              <a:rPr lang="nl-NL" sz="2000" dirty="0">
                <a:latin typeface="Neo Sans Std" panose="020B0504030504040204" pitchFamily="34" charset="0"/>
              </a:rPr>
            </a:br>
            <a:endParaRPr lang="nl-NL" sz="2000" dirty="0">
              <a:latin typeface="Neo Sans Std" panose="020B0504030504040204" pitchFamily="34" charset="0"/>
            </a:endParaRP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Incidenteel een keer iets melden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Regelmatig risico’s bespreken tijdens de </a:t>
            </a:r>
            <a:r>
              <a:rPr lang="nl-NL" dirty="0" err="1">
                <a:latin typeface="Neo Sans Std" panose="020B0504030504040204" pitchFamily="34" charset="0"/>
              </a:rPr>
              <a:t>dagstart</a:t>
            </a:r>
            <a:endParaRPr lang="nl-NL" dirty="0">
              <a:latin typeface="Neo Sans Std" panose="020B0504030504040204" pitchFamily="34" charset="0"/>
            </a:endParaRP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Problemen verbergen om gedoe te voorkomen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Alleen de leidinggevende laten nadenken over veiligheid</a:t>
            </a:r>
          </a:p>
        </p:txBody>
      </p:sp>
      <p:pic>
        <p:nvPicPr>
          <p:cNvPr id="4" name="Afbeelding 3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F0B6BBC7-CA2F-2F63-E4FD-390DD1A60B3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11688"/>
          <a:stretch>
            <a:fillRect/>
          </a:stretch>
        </p:blipFill>
        <p:spPr>
          <a:xfrm>
            <a:off x="10405210" y="4986982"/>
            <a:ext cx="1576342" cy="1773383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5228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73DAC-3ED3-09D2-8DA0-331F763CF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60E03ED-863C-89B5-FDEA-55DF256D0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713005-644F-EF99-4214-6BC5BFCDEF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7FBFE4-F194-DFD0-8E38-5FF3497442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9017" y="543582"/>
            <a:ext cx="6931319" cy="752217"/>
          </a:xfrm>
        </p:spPr>
        <p:txBody>
          <a:bodyPr anchor="b">
            <a:normAutofit/>
          </a:bodyPr>
          <a:lstStyle/>
          <a:p>
            <a:pPr algn="l"/>
            <a:r>
              <a:rPr lang="nl-NL" sz="3600" b="1" dirty="0">
                <a:solidFill>
                  <a:srgbClr val="FF0000"/>
                </a:solidFill>
                <a:latin typeface="Neo Sans Std" panose="020B0504030504040204" pitchFamily="34" charset="0"/>
              </a:rPr>
              <a:t>Hoogwerkers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C4C69E7-D6E3-553E-52DB-6DF0CA0F15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9016" y="2163597"/>
            <a:ext cx="8100811" cy="3496423"/>
          </a:xfrm>
        </p:spPr>
        <p:txBody>
          <a:bodyPr anchor="t">
            <a:noAutofit/>
          </a:bodyPr>
          <a:lstStyle/>
          <a:p>
            <a:pPr marL="457200" indent="-457200" algn="l">
              <a:buFont typeface="+mj-lt"/>
              <a:buAutoNum type="arabicPeriod" startAt="18"/>
            </a:pPr>
            <a:r>
              <a:rPr lang="nl-NL" dirty="0">
                <a:latin typeface="Neo Sans Std" panose="020B0504030504040204" pitchFamily="34" charset="0"/>
              </a:rPr>
              <a:t>Hoeveel kilo mag je, hangend aan de bak van je hoogwerker, mee omhoog nemen?</a:t>
            </a:r>
            <a:br>
              <a:rPr lang="nl-NL" sz="2000" dirty="0">
                <a:latin typeface="Neo Sans Std" panose="020B0504030504040204" pitchFamily="34" charset="0"/>
              </a:rPr>
            </a:br>
            <a:endParaRPr lang="nl-NL" sz="2000" dirty="0">
              <a:latin typeface="Neo Sans Std" panose="020B0504030504040204" pitchFamily="34" charset="0"/>
            </a:endParaRP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50 kilo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10 kilo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0 kilo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Afhankelijk van de hoogwerker</a:t>
            </a:r>
          </a:p>
        </p:txBody>
      </p:sp>
      <p:pic>
        <p:nvPicPr>
          <p:cNvPr id="4" name="Afbeelding 3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096CEDCB-5801-4BD1-B7AD-CA47B699D3C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11688"/>
          <a:stretch>
            <a:fillRect/>
          </a:stretch>
        </p:blipFill>
        <p:spPr>
          <a:xfrm>
            <a:off x="10405210" y="4986982"/>
            <a:ext cx="1576342" cy="1773383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7742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695F69-7001-421E-98A8-E74156934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Afbeelding 16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A05EDD79-428D-CC82-4A3E-DAD3D25D58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11688"/>
          <a:stretch>
            <a:fillRect/>
          </a:stretch>
        </p:blipFill>
        <p:spPr>
          <a:xfrm>
            <a:off x="10405210" y="4986982"/>
            <a:ext cx="1576342" cy="1773383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EA94626-911B-2FEA-F126-22B8AD1E8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9017" y="543582"/>
            <a:ext cx="6931319" cy="752217"/>
          </a:xfrm>
        </p:spPr>
        <p:txBody>
          <a:bodyPr anchor="b">
            <a:normAutofit/>
          </a:bodyPr>
          <a:lstStyle/>
          <a:p>
            <a:pPr algn="l"/>
            <a:r>
              <a:rPr lang="nl-NL" sz="3600" b="1" dirty="0">
                <a:solidFill>
                  <a:srgbClr val="FF0000"/>
                </a:solidFill>
                <a:latin typeface="Neo Sans Std" panose="020B0504030504040204" pitchFamily="34" charset="0"/>
              </a:rPr>
              <a:t>Kwartsstof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F5B699A-8324-9298-C0AD-A2301CAD07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9017" y="2163599"/>
            <a:ext cx="7823018" cy="2061160"/>
          </a:xfrm>
        </p:spPr>
        <p:txBody>
          <a:bodyPr anchor="t">
            <a:no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nl-NL" dirty="0">
                <a:latin typeface="Neo Sans Std" panose="020B0504030504040204" pitchFamily="34" charset="0"/>
              </a:rPr>
              <a:t>In welk materiaal zit het hoogste percentage kwarts?</a:t>
            </a:r>
            <a:br>
              <a:rPr lang="nl-NL" sz="2000" dirty="0">
                <a:latin typeface="Neo Sans Std" panose="020B0504030504040204" pitchFamily="34" charset="0"/>
              </a:rPr>
            </a:br>
            <a:endParaRPr lang="nl-NL" sz="2000" dirty="0">
              <a:latin typeface="Neo Sans Std" panose="020B0504030504040204" pitchFamily="34" charset="0"/>
            </a:endParaRP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Keramiek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Beton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Zandsteen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Baksteen</a:t>
            </a:r>
          </a:p>
        </p:txBody>
      </p:sp>
    </p:spTree>
    <p:extLst>
      <p:ext uri="{BB962C8B-B14F-4D97-AF65-F5344CB8AC3E}">
        <p14:creationId xmlns:p14="http://schemas.microsoft.com/office/powerpoint/2010/main" val="98217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E3D158-200F-AB93-D2EA-699AA9E44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2273DFD-DB15-3AC2-37C2-A959C5A23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A1889BD-4F85-0D96-4C4D-9B8414C47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E909F2-1F0E-F60D-4ACE-3BE762528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9017" y="543582"/>
            <a:ext cx="7406330" cy="752217"/>
          </a:xfrm>
        </p:spPr>
        <p:txBody>
          <a:bodyPr anchor="b">
            <a:normAutofit/>
          </a:bodyPr>
          <a:lstStyle/>
          <a:p>
            <a:pPr algn="l"/>
            <a:r>
              <a:rPr lang="nl-NL" sz="3600" b="1" dirty="0">
                <a:solidFill>
                  <a:srgbClr val="FF0000"/>
                </a:solidFill>
                <a:latin typeface="Neo Sans Std" panose="020B0504030504040204" pitchFamily="34" charset="0"/>
              </a:rPr>
              <a:t>Sociale &amp; psychologische veiligheid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163A54E-5FB2-E502-FFF6-59E8AF1FB3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9016" y="2163597"/>
            <a:ext cx="8100811" cy="3496423"/>
          </a:xfrm>
        </p:spPr>
        <p:txBody>
          <a:bodyPr anchor="t">
            <a:noAutofit/>
          </a:bodyPr>
          <a:lstStyle/>
          <a:p>
            <a:pPr marL="457200" indent="-457200" algn="l">
              <a:buFont typeface="+mj-lt"/>
              <a:buAutoNum type="arabicPeriod" startAt="19"/>
            </a:pPr>
            <a:r>
              <a:rPr lang="nl-NL" dirty="0">
                <a:latin typeface="Neo Sans Std" panose="020B0504030504040204" pitchFamily="34" charset="0"/>
              </a:rPr>
              <a:t>Wat draagt het meest bij aan een teamsfeer waarbij iedereen mag meedoen en zich kan uitspreken?</a:t>
            </a:r>
            <a:br>
              <a:rPr lang="nl-NL" sz="2000" dirty="0">
                <a:latin typeface="Neo Sans Std" panose="020B0504030504040204" pitchFamily="34" charset="0"/>
              </a:rPr>
            </a:br>
            <a:endParaRPr lang="nl-NL" sz="2000" dirty="0">
              <a:latin typeface="Neo Sans Std" panose="020B0504030504040204" pitchFamily="34" charset="0"/>
            </a:endParaRP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Alle collega’s moeten dezelfde mening hebben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Alle collega’s kunnen meedoen, meepraten, mogen fouten maken en kunnen hun zorgen delen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Conflicten vermijden: ‘We hebben het er niet over’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Als er iets besproken moet worden dan doet altijd de leidinggevende dat zodat conflicten worden vermeden</a:t>
            </a:r>
          </a:p>
        </p:txBody>
      </p:sp>
      <p:pic>
        <p:nvPicPr>
          <p:cNvPr id="4" name="Afbeelding 3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EA698FB6-7E52-1BC9-8144-53861E6134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11688"/>
          <a:stretch>
            <a:fillRect/>
          </a:stretch>
        </p:blipFill>
        <p:spPr>
          <a:xfrm>
            <a:off x="10405210" y="4986982"/>
            <a:ext cx="1576342" cy="1773383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8629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F0D82-FD0A-8918-968B-8A1F8F388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C9CA200-9FB5-CED0-8B8C-6ADA35933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0118010-E6BF-D614-532E-315B780D7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D4ADF5D-05A3-9FDB-4562-81D9CE6B6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9017" y="543582"/>
            <a:ext cx="7406330" cy="752217"/>
          </a:xfrm>
        </p:spPr>
        <p:txBody>
          <a:bodyPr anchor="b">
            <a:normAutofit/>
          </a:bodyPr>
          <a:lstStyle/>
          <a:p>
            <a:pPr algn="l"/>
            <a:r>
              <a:rPr lang="nl-NL" sz="3600" b="1" dirty="0">
                <a:solidFill>
                  <a:srgbClr val="FF0000"/>
                </a:solidFill>
                <a:latin typeface="Neo Sans Std" panose="020B0504030504040204" pitchFamily="34" charset="0"/>
              </a:rPr>
              <a:t>Sociale &amp; psychologische veiligheid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0B9D4A9-4B91-56E8-8680-A7A4076B69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9016" y="2163597"/>
            <a:ext cx="8100811" cy="3762641"/>
          </a:xfrm>
        </p:spPr>
        <p:txBody>
          <a:bodyPr anchor="t">
            <a:noAutofit/>
          </a:bodyPr>
          <a:lstStyle/>
          <a:p>
            <a:pPr marL="457200" indent="-457200" algn="l">
              <a:buFont typeface="+mj-lt"/>
              <a:buAutoNum type="arabicPeriod" startAt="20"/>
            </a:pPr>
            <a:r>
              <a:rPr lang="nl-NL" dirty="0">
                <a:latin typeface="Neo Sans Std" panose="020B0504030504040204" pitchFamily="34" charset="0"/>
              </a:rPr>
              <a:t>Welke van deze 4 situaties is een voorbeeld van een sociaal onveilige situatie?</a:t>
            </a:r>
            <a:br>
              <a:rPr lang="nl-NL" sz="2000" dirty="0">
                <a:latin typeface="Neo Sans Std" panose="020B0504030504040204" pitchFamily="34" charset="0"/>
              </a:rPr>
            </a:br>
            <a:endParaRPr lang="nl-NL" sz="2000" dirty="0">
              <a:latin typeface="Neo Sans Std" panose="020B0504030504040204" pitchFamily="34" charset="0"/>
            </a:endParaRP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Collega’s bespreken veilig werken met elkaar en iedereen kan zeggen hoe hij/zij dit beleeft op het project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Tijdens overleggen wordt 1 collega altijd genegeerd omdat hij/zij het altijd beter weet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Er worden verschillende meningen gegeven over een onveilige situatie. Er is ruimte om met elkaar hierover het gesprek aan te gaan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De leidinggevende op het project vraagt de collega’s om input over veiligheid</a:t>
            </a:r>
          </a:p>
        </p:txBody>
      </p:sp>
      <p:pic>
        <p:nvPicPr>
          <p:cNvPr id="4" name="Afbeelding 3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14826A2C-7BFC-81CC-90C6-C5C078FA2F5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11688"/>
          <a:stretch>
            <a:fillRect/>
          </a:stretch>
        </p:blipFill>
        <p:spPr>
          <a:xfrm>
            <a:off x="10405210" y="4986982"/>
            <a:ext cx="1576342" cy="1773383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5862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E05EE2-E292-85D9-D99F-8974C31A8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9DA1ABC-4EFE-4CBA-8C20-7BA00767E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DA95E4-D197-2D7F-3A2D-D2F86F12E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D60ACE5-145C-2254-7ADF-726B7AEC2F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9017" y="543582"/>
            <a:ext cx="7406330" cy="752217"/>
          </a:xfrm>
        </p:spPr>
        <p:txBody>
          <a:bodyPr anchor="b">
            <a:normAutofit/>
          </a:bodyPr>
          <a:lstStyle/>
          <a:p>
            <a:pPr algn="l"/>
            <a:r>
              <a:rPr lang="nl-NL" sz="3600" b="1" dirty="0">
                <a:solidFill>
                  <a:srgbClr val="FF0000"/>
                </a:solidFill>
                <a:latin typeface="Neo Sans Std" panose="020B0504030504040204" pitchFamily="34" charset="0"/>
              </a:rPr>
              <a:t>Sociale &amp; psychologische veiligheid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2E99D49-37F5-A107-7784-14ABE9A395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9016" y="2163597"/>
            <a:ext cx="8100811" cy="3762641"/>
          </a:xfrm>
        </p:spPr>
        <p:txBody>
          <a:bodyPr anchor="t">
            <a:noAutofit/>
          </a:bodyPr>
          <a:lstStyle/>
          <a:p>
            <a:pPr marL="457200" indent="-457200" algn="l">
              <a:buFont typeface="+mj-lt"/>
              <a:buAutoNum type="arabicPeriod" startAt="21"/>
            </a:pPr>
            <a:r>
              <a:rPr lang="nl-NL" dirty="0">
                <a:latin typeface="Neo Sans Std" panose="020B0504030504040204" pitchFamily="34" charset="0"/>
              </a:rPr>
              <a:t>Wat draagt het meest bij aan een situatie waarbij iedereen zich kan uitspreken over veiligheid?</a:t>
            </a:r>
            <a:br>
              <a:rPr lang="nl-NL" sz="2000" dirty="0">
                <a:latin typeface="Neo Sans Std" panose="020B0504030504040204" pitchFamily="34" charset="0"/>
              </a:rPr>
            </a:br>
            <a:endParaRPr lang="nl-NL" sz="2000" dirty="0">
              <a:latin typeface="Neo Sans Std" panose="020B0504030504040204" pitchFamily="34" charset="0"/>
            </a:endParaRP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Problemen laat je lekker thuis, hier wordt gewerkt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Fouten melden wij niet om confrontaties en de negatieve effecten te voorkomen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Er is ruimte voor overleg en dat doen wij met respect voor elkaar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De leidinggevende bepaalt alles. Hij/zij is de baas en daar past geen tegenspraak bij</a:t>
            </a:r>
          </a:p>
        </p:txBody>
      </p:sp>
      <p:pic>
        <p:nvPicPr>
          <p:cNvPr id="4" name="Afbeelding 3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2B9D04C6-5F75-4C92-7A05-358D81022D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11688"/>
          <a:stretch>
            <a:fillRect/>
          </a:stretch>
        </p:blipFill>
        <p:spPr>
          <a:xfrm>
            <a:off x="10405210" y="4986982"/>
            <a:ext cx="1576342" cy="1773383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486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5A34D-B882-8416-C0FC-41BDE5961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0D5729A-39D6-FEE1-8BD5-9D4825117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47BD925-46BC-5EE6-9C93-AF8764F82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A56A3C8-F41A-2A61-C1CF-C669F9D8D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9017" y="543582"/>
            <a:ext cx="7406330" cy="752217"/>
          </a:xfrm>
        </p:spPr>
        <p:txBody>
          <a:bodyPr anchor="b">
            <a:normAutofit/>
          </a:bodyPr>
          <a:lstStyle/>
          <a:p>
            <a:pPr algn="l"/>
            <a:r>
              <a:rPr lang="nl-NL" sz="3600" b="1" dirty="0">
                <a:solidFill>
                  <a:srgbClr val="FF0000"/>
                </a:solidFill>
                <a:latin typeface="Neo Sans Std" panose="020B0504030504040204" pitchFamily="34" charset="0"/>
              </a:rPr>
              <a:t>Snijgevaar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A7C2605-7A38-CC53-C862-8ADAE4264E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9016" y="2163597"/>
            <a:ext cx="8100811" cy="3762641"/>
          </a:xfrm>
        </p:spPr>
        <p:txBody>
          <a:bodyPr anchor="t">
            <a:noAutofit/>
          </a:bodyPr>
          <a:lstStyle/>
          <a:p>
            <a:pPr marL="457200" indent="-457200" algn="l">
              <a:buFont typeface="+mj-lt"/>
              <a:buAutoNum type="arabicPeriod" startAt="22"/>
            </a:pPr>
            <a:r>
              <a:rPr lang="nl-NL" dirty="0">
                <a:latin typeface="Neo Sans Std" panose="020B0504030504040204" pitchFamily="34" charset="0"/>
              </a:rPr>
              <a:t>Waarbij is de kans op een ongeval het grootst?</a:t>
            </a:r>
            <a:br>
              <a:rPr lang="nl-NL" sz="2000" dirty="0">
                <a:latin typeface="Neo Sans Std" panose="020B0504030504040204" pitchFamily="34" charset="0"/>
              </a:rPr>
            </a:br>
            <a:endParaRPr lang="nl-NL" sz="2000" dirty="0">
              <a:latin typeface="Neo Sans Std" panose="020B0504030504040204" pitchFamily="34" charset="0"/>
            </a:endParaRP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Scherp mes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Bot mes</a:t>
            </a:r>
          </a:p>
        </p:txBody>
      </p:sp>
      <p:pic>
        <p:nvPicPr>
          <p:cNvPr id="4" name="Afbeelding 3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D7A99F3F-6884-CD52-C94A-45209CC162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11688"/>
          <a:stretch>
            <a:fillRect/>
          </a:stretch>
        </p:blipFill>
        <p:spPr>
          <a:xfrm>
            <a:off x="10405210" y="4986982"/>
            <a:ext cx="1576342" cy="1773383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1537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EB0D7-01FD-A54F-0665-0C855C81E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1A23E46-5677-2E33-A2F0-2BDE3DC9F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73D548D-9F6D-1F75-27B5-157806D47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E9D6C84-2CB5-6753-9F2F-9CBE51D672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9017" y="543582"/>
            <a:ext cx="7406330" cy="752217"/>
          </a:xfrm>
        </p:spPr>
        <p:txBody>
          <a:bodyPr anchor="b">
            <a:normAutofit/>
          </a:bodyPr>
          <a:lstStyle/>
          <a:p>
            <a:pPr algn="l"/>
            <a:r>
              <a:rPr lang="nl-NL" sz="3600" b="1" dirty="0">
                <a:solidFill>
                  <a:srgbClr val="FF0000"/>
                </a:solidFill>
                <a:latin typeface="Neo Sans Std" panose="020B0504030504040204" pitchFamily="34" charset="0"/>
              </a:rPr>
              <a:t>Snijgevaar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4DEBFB7-D8C7-8863-9C8D-EF75424998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9016" y="2163597"/>
            <a:ext cx="8100811" cy="3762641"/>
          </a:xfrm>
        </p:spPr>
        <p:txBody>
          <a:bodyPr anchor="t">
            <a:noAutofit/>
          </a:bodyPr>
          <a:lstStyle/>
          <a:p>
            <a:pPr marL="457200" indent="-457200" algn="l">
              <a:buFont typeface="+mj-lt"/>
              <a:buAutoNum type="arabicPeriod" startAt="23"/>
            </a:pPr>
            <a:r>
              <a:rPr lang="nl-NL" dirty="0">
                <a:latin typeface="Neo Sans Std" panose="020B0504030504040204" pitchFamily="34" charset="0"/>
              </a:rPr>
              <a:t>Welke maatregel helpt het meest om snijgevaar bij het gebruik van stanleymessen te verminderen?</a:t>
            </a:r>
            <a:br>
              <a:rPr lang="nl-NL" sz="2000" dirty="0">
                <a:latin typeface="Neo Sans Std" panose="020B0504030504040204" pitchFamily="34" charset="0"/>
              </a:rPr>
            </a:br>
            <a:endParaRPr lang="nl-NL" sz="2000" dirty="0">
              <a:latin typeface="Neo Sans Std" panose="020B0504030504040204" pitchFamily="34" charset="0"/>
            </a:endParaRP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Het mes nooit inklappen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Werken zonder handschoenen voor meer gevoel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Het mes na gebruik altijd intrekken of vergrendelen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Het mes delen met collega’s om tijd te besparen</a:t>
            </a:r>
          </a:p>
        </p:txBody>
      </p:sp>
      <p:pic>
        <p:nvPicPr>
          <p:cNvPr id="6" name="Afbeelding 5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A5464694-16D1-0118-CC7F-BAB60C9CE9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11688"/>
          <a:stretch>
            <a:fillRect/>
          </a:stretch>
        </p:blipFill>
        <p:spPr>
          <a:xfrm>
            <a:off x="10405210" y="4986982"/>
            <a:ext cx="1576342" cy="1773383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1083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5A4537-2228-7E13-C927-28DB9112F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E65860D-4376-DA4C-1E09-2F57B9D6E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3C12202-E8D8-A329-B4BC-8A95C00D0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B87D89F-BC27-09B4-0918-6D822CA29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9017" y="543582"/>
            <a:ext cx="7406330" cy="752217"/>
          </a:xfrm>
        </p:spPr>
        <p:txBody>
          <a:bodyPr anchor="b">
            <a:normAutofit/>
          </a:bodyPr>
          <a:lstStyle/>
          <a:p>
            <a:pPr algn="l"/>
            <a:r>
              <a:rPr lang="nl-NL" sz="3600" b="1" dirty="0">
                <a:solidFill>
                  <a:srgbClr val="FF0000"/>
                </a:solidFill>
                <a:latin typeface="Neo Sans Std" panose="020B0504030504040204" pitchFamily="34" charset="0"/>
              </a:rPr>
              <a:t>Snijgevaar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4C72E48-C5CC-5FBD-B0A0-173FF447F8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9016" y="2163597"/>
            <a:ext cx="8100811" cy="4150821"/>
          </a:xfrm>
        </p:spPr>
        <p:txBody>
          <a:bodyPr anchor="t">
            <a:noAutofit/>
          </a:bodyPr>
          <a:lstStyle/>
          <a:p>
            <a:pPr marL="457200" indent="-457200" algn="l">
              <a:buFont typeface="+mj-lt"/>
              <a:buAutoNum type="arabicPeriod" startAt="24"/>
            </a:pPr>
            <a:r>
              <a:rPr lang="nl-NL" dirty="0">
                <a:latin typeface="Neo Sans Std" panose="020B0504030504040204" pitchFamily="34" charset="0"/>
              </a:rPr>
              <a:t>Welke maatregel vermindert het risico op snijwonden het meest bij het hanteren van scherpe bouwmaterialen zoals metalen profielen, glas of plaatstaal?</a:t>
            </a:r>
            <a:br>
              <a:rPr lang="nl-NL" sz="2000" dirty="0">
                <a:latin typeface="Neo Sans Std" panose="020B0504030504040204" pitchFamily="34" charset="0"/>
              </a:rPr>
            </a:br>
            <a:endParaRPr lang="nl-NL" sz="2000" dirty="0">
              <a:latin typeface="Neo Sans Std" panose="020B0504030504040204" pitchFamily="34" charset="0"/>
            </a:endParaRP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Toepassen van een voorafgaande LMRA (Laatste Minuut Risico Analyse)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Snijbestendige handschoenen dragen die passen bij het risico (bijv. EN388 niveau C of hoger)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Materialen zo snel mogelijk verwerken om minder tijd in risicozones te werken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Het materiaal alleen horizontaal tillen zodat scherpe randen naar buiten wijzen</a:t>
            </a:r>
          </a:p>
        </p:txBody>
      </p:sp>
      <p:pic>
        <p:nvPicPr>
          <p:cNvPr id="4" name="Afbeelding 3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2FF3F4E3-AAC2-5ED0-8239-A1B7707CB6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11688"/>
          <a:stretch>
            <a:fillRect/>
          </a:stretch>
        </p:blipFill>
        <p:spPr>
          <a:xfrm>
            <a:off x="10405210" y="4986982"/>
            <a:ext cx="1576342" cy="1773383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9354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C1C29-AF1A-D09E-689C-842B2391D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1094196-0D8F-FE35-8599-DE8750257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9EBD309-AC05-EBB2-D17C-2AF6F85AB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A649D24-6D58-3D81-77F1-C04DF7149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9017" y="543582"/>
            <a:ext cx="7406330" cy="752217"/>
          </a:xfrm>
        </p:spPr>
        <p:txBody>
          <a:bodyPr anchor="b">
            <a:normAutofit/>
          </a:bodyPr>
          <a:lstStyle/>
          <a:p>
            <a:pPr algn="l"/>
            <a:r>
              <a:rPr lang="nl-NL" sz="3600" b="1" dirty="0" err="1">
                <a:solidFill>
                  <a:srgbClr val="FF0000"/>
                </a:solidFill>
                <a:latin typeface="Neo Sans Std" panose="020B0504030504040204" pitchFamily="34" charset="0"/>
              </a:rPr>
              <a:t>UV-straling</a:t>
            </a:r>
            <a:endParaRPr lang="nl-NL" sz="3600" b="1" dirty="0">
              <a:solidFill>
                <a:srgbClr val="FF0000"/>
              </a:solidFill>
              <a:latin typeface="Neo Sans Std" panose="020B050403050404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60EBA62-4799-64E3-01E9-3891BF532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9016" y="2163597"/>
            <a:ext cx="8100811" cy="4150821"/>
          </a:xfrm>
        </p:spPr>
        <p:txBody>
          <a:bodyPr anchor="t">
            <a:noAutofit/>
          </a:bodyPr>
          <a:lstStyle/>
          <a:p>
            <a:pPr marL="457200" indent="-457200" algn="l">
              <a:buFont typeface="+mj-lt"/>
              <a:buAutoNum type="arabicPeriod" startAt="25"/>
            </a:pPr>
            <a:r>
              <a:rPr lang="nl-NL" dirty="0">
                <a:latin typeface="Neo Sans Std" panose="020B0504030504040204" pitchFamily="34" charset="0"/>
              </a:rPr>
              <a:t>Hoeveel groter is de kans op huidkanker bij buitenwerkers?</a:t>
            </a:r>
            <a:br>
              <a:rPr lang="nl-NL" sz="2000" dirty="0">
                <a:latin typeface="Neo Sans Std" panose="020B0504030504040204" pitchFamily="34" charset="0"/>
              </a:rPr>
            </a:br>
            <a:endParaRPr lang="nl-NL" sz="2000" dirty="0">
              <a:latin typeface="Neo Sans Std" panose="020B0504030504040204" pitchFamily="34" charset="0"/>
            </a:endParaRP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2x zo groot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3x zo groot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Buitenwerkers lopen niet meer risico</a:t>
            </a:r>
          </a:p>
          <a:p>
            <a:pPr lvl="1" algn="l"/>
            <a:endParaRPr lang="nl-NL" dirty="0">
              <a:latin typeface="Neo Sans Std" panose="020B0504030504040204" pitchFamily="34" charset="0"/>
            </a:endParaRPr>
          </a:p>
        </p:txBody>
      </p:sp>
      <p:pic>
        <p:nvPicPr>
          <p:cNvPr id="4" name="Afbeelding 3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D0363FB3-1EB3-3448-834F-D8C929D2B7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11688"/>
          <a:stretch>
            <a:fillRect/>
          </a:stretch>
        </p:blipFill>
        <p:spPr>
          <a:xfrm>
            <a:off x="10405210" y="4986982"/>
            <a:ext cx="1576342" cy="1773383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4910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CB897-1763-BF67-18A3-532EE9987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B84E936-AAB4-B10D-FE4C-B1CD72464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B3E42E4-CC31-05CD-8092-F6CD0FCC5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E53A5C-6980-4B8C-5F1C-E9E9C352B1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9017" y="543582"/>
            <a:ext cx="7406330" cy="752217"/>
          </a:xfrm>
        </p:spPr>
        <p:txBody>
          <a:bodyPr anchor="b">
            <a:normAutofit/>
          </a:bodyPr>
          <a:lstStyle/>
          <a:p>
            <a:pPr algn="l"/>
            <a:r>
              <a:rPr lang="nl-NL" sz="3600" b="1" dirty="0" err="1">
                <a:solidFill>
                  <a:srgbClr val="FF0000"/>
                </a:solidFill>
                <a:latin typeface="Neo Sans Std" panose="020B0504030504040204" pitchFamily="34" charset="0"/>
              </a:rPr>
              <a:t>UV-straling</a:t>
            </a:r>
            <a:endParaRPr lang="nl-NL" sz="3600" b="1" dirty="0">
              <a:solidFill>
                <a:srgbClr val="FF0000"/>
              </a:solidFill>
              <a:latin typeface="Neo Sans Std" panose="020B050403050404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6D5D339-73CC-04A2-870A-53C1869480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9016" y="2163597"/>
            <a:ext cx="8100811" cy="4150821"/>
          </a:xfrm>
        </p:spPr>
        <p:txBody>
          <a:bodyPr anchor="t">
            <a:noAutofit/>
          </a:bodyPr>
          <a:lstStyle/>
          <a:p>
            <a:pPr marL="457200" indent="-457200" algn="l">
              <a:buFont typeface="+mj-lt"/>
              <a:buAutoNum type="arabicPeriod" startAt="26"/>
            </a:pPr>
            <a:r>
              <a:rPr lang="nl-NL" dirty="0">
                <a:latin typeface="Neo Sans Std" panose="020B0504030504040204" pitchFamily="34" charset="0"/>
              </a:rPr>
              <a:t>Vanaf wanneer moet je smeren met zonnebrandcrème?</a:t>
            </a:r>
            <a:br>
              <a:rPr lang="nl-NL" sz="2000" dirty="0">
                <a:latin typeface="Neo Sans Std" panose="020B0504030504040204" pitchFamily="34" charset="0"/>
              </a:rPr>
            </a:br>
            <a:endParaRPr lang="nl-NL" sz="2000" dirty="0">
              <a:latin typeface="Neo Sans Std" panose="020B0504030504040204" pitchFamily="34" charset="0"/>
            </a:endParaRP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Als je voelt dat je begint te verbranden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Vanaf 20 graden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Vanaf zonkracht 3</a:t>
            </a:r>
          </a:p>
          <a:p>
            <a:pPr lvl="1" algn="l"/>
            <a:endParaRPr lang="nl-NL" dirty="0">
              <a:latin typeface="Neo Sans Std" panose="020B0504030504040204" pitchFamily="34" charset="0"/>
            </a:endParaRPr>
          </a:p>
        </p:txBody>
      </p:sp>
      <p:pic>
        <p:nvPicPr>
          <p:cNvPr id="4" name="Afbeelding 3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B7CB666C-2ADC-DE74-C7A7-8631D3BFDFD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11688"/>
          <a:stretch>
            <a:fillRect/>
          </a:stretch>
        </p:blipFill>
        <p:spPr>
          <a:xfrm>
            <a:off x="10405210" y="4986982"/>
            <a:ext cx="1576342" cy="1773383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5533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DB3D5-A6A5-475C-19A1-334A30D0D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721ED10-62AD-3C04-A136-11D8AB7BF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935D469-111D-9850-9B95-B4D204005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70672C-F250-F3A1-6750-3B60E7B78A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9017" y="543582"/>
            <a:ext cx="7406330" cy="752217"/>
          </a:xfrm>
        </p:spPr>
        <p:txBody>
          <a:bodyPr anchor="b">
            <a:normAutofit/>
          </a:bodyPr>
          <a:lstStyle/>
          <a:p>
            <a:pPr algn="l"/>
            <a:r>
              <a:rPr lang="nl-NL" sz="3600" b="1" dirty="0" err="1">
                <a:solidFill>
                  <a:srgbClr val="FF0000"/>
                </a:solidFill>
                <a:latin typeface="Neo Sans Std" panose="020B0504030504040204" pitchFamily="34" charset="0"/>
              </a:rPr>
              <a:t>UV-straling</a:t>
            </a:r>
            <a:endParaRPr lang="nl-NL" sz="3600" b="1" dirty="0">
              <a:solidFill>
                <a:srgbClr val="FF0000"/>
              </a:solidFill>
              <a:latin typeface="Neo Sans Std" panose="020B050403050404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3AF8C0B-B67B-B338-D494-F8180A540E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9016" y="2163597"/>
            <a:ext cx="8100811" cy="4150821"/>
          </a:xfrm>
        </p:spPr>
        <p:txBody>
          <a:bodyPr anchor="t">
            <a:noAutofit/>
          </a:bodyPr>
          <a:lstStyle/>
          <a:p>
            <a:pPr marL="457200" indent="-457200" algn="l">
              <a:buFont typeface="+mj-lt"/>
              <a:buAutoNum type="arabicPeriod" startAt="27"/>
            </a:pPr>
            <a:r>
              <a:rPr lang="nl-NL" dirty="0">
                <a:latin typeface="Neo Sans Std" panose="020B0504030504040204" pitchFamily="34" charset="0"/>
              </a:rPr>
              <a:t>Kun je nog verbranden in de schaduw?</a:t>
            </a:r>
            <a:br>
              <a:rPr lang="nl-NL" sz="2000" dirty="0">
                <a:latin typeface="Neo Sans Std" panose="020B0504030504040204" pitchFamily="34" charset="0"/>
              </a:rPr>
            </a:br>
            <a:endParaRPr lang="nl-NL" sz="2000" dirty="0">
              <a:latin typeface="Neo Sans Std" panose="020B0504030504040204" pitchFamily="34" charset="0"/>
            </a:endParaRP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Nee, in de schaduw kun je niet verbranden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Ja, de schaduw opzoeken heeft dus geen zin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Ja, maar het blijft veiliger om wél de schaduw op te zoeken</a:t>
            </a:r>
          </a:p>
          <a:p>
            <a:pPr lvl="1" algn="l"/>
            <a:endParaRPr lang="nl-NL" dirty="0">
              <a:latin typeface="Neo Sans Std" panose="020B0504030504040204" pitchFamily="34" charset="0"/>
            </a:endParaRPr>
          </a:p>
        </p:txBody>
      </p:sp>
      <p:pic>
        <p:nvPicPr>
          <p:cNvPr id="4" name="Afbeelding 3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F65A4937-BE16-F0BA-5859-DDAA0B4EE3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11688"/>
          <a:stretch>
            <a:fillRect/>
          </a:stretch>
        </p:blipFill>
        <p:spPr>
          <a:xfrm>
            <a:off x="10405210" y="4986982"/>
            <a:ext cx="1576342" cy="1773383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5433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E6B774-304C-CD13-A642-79B582DAC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0BFEFFF-8EE5-0370-3547-95E74BD99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6122D3-C40B-FD96-E6C7-3730C6A5C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BF54EE1-B96D-36F2-A0DD-EF8CC73AFE0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l="104" t="23899" r="104" b="12421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07672E7-8AEF-E702-C58A-5A99C29973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692" y="607462"/>
            <a:ext cx="8644821" cy="752217"/>
          </a:xfrm>
        </p:spPr>
        <p:txBody>
          <a:bodyPr anchor="b">
            <a:normAutofit/>
          </a:bodyPr>
          <a:lstStyle/>
          <a:p>
            <a:pPr algn="l"/>
            <a:r>
              <a:rPr lang="nl-NL" sz="3600" b="1" dirty="0">
                <a:solidFill>
                  <a:schemeClr val="bg1"/>
                </a:solidFill>
                <a:latin typeface="Neo Sans Std" panose="020B0504030504040204" pitchFamily="34" charset="0"/>
              </a:rPr>
              <a:t>Einde quiz!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126E115-73A7-1920-A4B7-032DBE9376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267" y="1466946"/>
            <a:ext cx="8644821" cy="349725"/>
          </a:xfrm>
        </p:spPr>
        <p:txBody>
          <a:bodyPr anchor="t">
            <a:normAutofit/>
          </a:bodyPr>
          <a:lstStyle/>
          <a:p>
            <a:pPr algn="l"/>
            <a:r>
              <a:rPr lang="nl-NL" sz="1600" dirty="0">
                <a:solidFill>
                  <a:schemeClr val="bg1"/>
                </a:solidFill>
                <a:latin typeface="Neo Sans Std" panose="020B0504030504040204" pitchFamily="34" charset="0"/>
              </a:rPr>
              <a:t>Nu komen de antwoorden…</a:t>
            </a:r>
          </a:p>
        </p:txBody>
      </p:sp>
      <p:pic>
        <p:nvPicPr>
          <p:cNvPr id="4" name="Afbeelding 3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3F8C0D23-AB7E-AC20-05D3-19CB1AE8A2B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t="11688"/>
          <a:stretch>
            <a:fillRect/>
          </a:stretch>
        </p:blipFill>
        <p:spPr>
          <a:xfrm>
            <a:off x="10405210" y="4986982"/>
            <a:ext cx="1576342" cy="1773383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117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27016-6121-45F8-E9A2-441880D76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E90DE46-5D0E-A818-6E04-D1B1F5C24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00D7752-2FA9-3806-73FA-D0F8CBDFA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EB8177-4068-E67A-6F38-1E42991EA0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9017" y="543582"/>
            <a:ext cx="6931319" cy="752217"/>
          </a:xfrm>
        </p:spPr>
        <p:txBody>
          <a:bodyPr anchor="b">
            <a:normAutofit/>
          </a:bodyPr>
          <a:lstStyle/>
          <a:p>
            <a:pPr algn="l"/>
            <a:r>
              <a:rPr lang="nl-NL" sz="3600" b="1" dirty="0">
                <a:solidFill>
                  <a:srgbClr val="FF0000"/>
                </a:solidFill>
                <a:latin typeface="Neo Sans Std" panose="020B0504030504040204" pitchFamily="34" charset="0"/>
              </a:rPr>
              <a:t>Kwartsstof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8F5D8FC-292F-39ED-8AA9-223245EE1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9016" y="2163599"/>
            <a:ext cx="8100811" cy="2454700"/>
          </a:xfrm>
        </p:spPr>
        <p:txBody>
          <a:bodyPr anchor="t">
            <a:noAutofit/>
          </a:bodyPr>
          <a:lstStyle/>
          <a:p>
            <a:pPr marL="457200" indent="-457200" algn="l">
              <a:buFont typeface="+mj-lt"/>
              <a:buAutoNum type="arabicPeriod" startAt="2"/>
            </a:pPr>
            <a:r>
              <a:rPr lang="nl-NL" dirty="0">
                <a:latin typeface="Neo Sans Std" panose="020B0504030504040204" pitchFamily="34" charset="0"/>
              </a:rPr>
              <a:t>Bij welke werkwijze is blootstelling aan kwartsstof het beste beheerst?</a:t>
            </a:r>
            <a:br>
              <a:rPr lang="nl-NL" sz="2000" dirty="0">
                <a:latin typeface="Neo Sans Std" panose="020B0504030504040204" pitchFamily="34" charset="0"/>
              </a:rPr>
            </a:br>
            <a:endParaRPr lang="nl-NL" sz="2000" dirty="0">
              <a:latin typeface="Neo Sans Std" panose="020B0504030504040204" pitchFamily="34" charset="0"/>
            </a:endParaRP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Knippen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Vegen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Hakken in openlucht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Gebruik perslucht om stof op te ruimen</a:t>
            </a:r>
          </a:p>
        </p:txBody>
      </p:sp>
      <p:pic>
        <p:nvPicPr>
          <p:cNvPr id="6" name="Afbeelding 5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7FAF1405-D6AD-90D3-EC30-E57524411C70}"/>
              </a:ext>
            </a:extLst>
          </p:cNvPr>
          <p:cNvPicPr/>
          <p:nvPr/>
        </p:nvPicPr>
        <p:blipFill>
          <a:blip r:embed="rId2"/>
          <a:srcRect t="11688"/>
          <a:stretch>
            <a:fillRect/>
          </a:stretch>
        </p:blipFill>
        <p:spPr>
          <a:xfrm>
            <a:off x="10405210" y="4986982"/>
            <a:ext cx="1576342" cy="1773383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496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9294F-2EC2-2C46-85AE-68B3CB873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2FC105D-7C97-8CEC-0ED1-6D64F826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D81DBD6-09B9-7073-D135-A86B5E291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549F54C-2E95-F006-0FA5-0E7054F86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9017" y="543582"/>
            <a:ext cx="7406330" cy="752217"/>
          </a:xfrm>
        </p:spPr>
        <p:txBody>
          <a:bodyPr anchor="b">
            <a:normAutofit/>
          </a:bodyPr>
          <a:lstStyle/>
          <a:p>
            <a:pPr algn="l"/>
            <a:r>
              <a:rPr lang="nl-NL" sz="3600" b="1" dirty="0">
                <a:solidFill>
                  <a:srgbClr val="FF0000"/>
                </a:solidFill>
                <a:latin typeface="Neo Sans Std" panose="020B0504030504040204" pitchFamily="34" charset="0"/>
              </a:rPr>
              <a:t>Antwoorden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FBB382B-E795-1E58-D12C-94378F42A7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9016" y="1504711"/>
            <a:ext cx="3216295" cy="4774985"/>
          </a:xfrm>
        </p:spPr>
        <p:txBody>
          <a:bodyPr anchor="t">
            <a:noAutofit/>
          </a:bodyPr>
          <a:lstStyle/>
          <a:p>
            <a:pPr marL="800100" lvl="1" indent="-342900" algn="l">
              <a:buFont typeface="+mj-lt"/>
              <a:buAutoNum type="arabicPeriod"/>
            </a:pPr>
            <a:r>
              <a:rPr lang="nl-NL" dirty="0">
                <a:latin typeface="Neo Sans Std" panose="020B0504030504040204" pitchFamily="34" charset="0"/>
              </a:rPr>
              <a:t> C</a:t>
            </a:r>
          </a:p>
          <a:p>
            <a:pPr marL="800100" lvl="1" indent="-342900" algn="l">
              <a:buFont typeface="+mj-lt"/>
              <a:buAutoNum type="arabicPeriod"/>
            </a:pPr>
            <a:r>
              <a:rPr lang="nl-NL" dirty="0">
                <a:latin typeface="Neo Sans Std" panose="020B0504030504040204" pitchFamily="34" charset="0"/>
              </a:rPr>
              <a:t> A</a:t>
            </a:r>
          </a:p>
          <a:p>
            <a:pPr marL="800100" lvl="1" indent="-342900" algn="l">
              <a:buFont typeface="+mj-lt"/>
              <a:buAutoNum type="arabicPeriod"/>
            </a:pPr>
            <a:r>
              <a:rPr lang="nl-NL" dirty="0">
                <a:latin typeface="Neo Sans Std" panose="020B0504030504040204" pitchFamily="34" charset="0"/>
              </a:rPr>
              <a:t> B</a:t>
            </a:r>
          </a:p>
          <a:p>
            <a:pPr marL="800100" lvl="1" indent="-342900" algn="l">
              <a:buFont typeface="+mj-lt"/>
              <a:buAutoNum type="arabicPeriod"/>
            </a:pPr>
            <a:r>
              <a:rPr lang="nl-NL" dirty="0">
                <a:latin typeface="Neo Sans Std" panose="020B0504030504040204" pitchFamily="34" charset="0"/>
              </a:rPr>
              <a:t> B*</a:t>
            </a:r>
          </a:p>
          <a:p>
            <a:pPr marL="800100" lvl="1" indent="-342900" algn="l">
              <a:buFont typeface="+mj-lt"/>
              <a:buAutoNum type="arabicPeriod"/>
            </a:pPr>
            <a:r>
              <a:rPr lang="nl-NL" dirty="0">
                <a:latin typeface="Neo Sans Std" panose="020B0504030504040204" pitchFamily="34" charset="0"/>
              </a:rPr>
              <a:t> C*</a:t>
            </a:r>
          </a:p>
          <a:p>
            <a:pPr marL="800100" lvl="1" indent="-342900" algn="l">
              <a:buFont typeface="+mj-lt"/>
              <a:buAutoNum type="arabicPeriod"/>
            </a:pPr>
            <a:r>
              <a:rPr lang="nl-NL" dirty="0">
                <a:latin typeface="Neo Sans Std" panose="020B0504030504040204" pitchFamily="34" charset="0"/>
              </a:rPr>
              <a:t> C*</a:t>
            </a:r>
          </a:p>
          <a:p>
            <a:pPr marL="800100" lvl="1" indent="-342900" algn="l">
              <a:buFont typeface="+mj-lt"/>
              <a:buAutoNum type="arabicPeriod"/>
            </a:pPr>
            <a:r>
              <a:rPr lang="nl-NL" dirty="0">
                <a:latin typeface="Neo Sans Std" panose="020B0504030504040204" pitchFamily="34" charset="0"/>
              </a:rPr>
              <a:t> A</a:t>
            </a:r>
          </a:p>
          <a:p>
            <a:pPr marL="800100" lvl="1" indent="-342900" algn="l">
              <a:buFont typeface="+mj-lt"/>
              <a:buAutoNum type="arabicPeriod"/>
            </a:pPr>
            <a:r>
              <a:rPr lang="nl-NL" dirty="0">
                <a:latin typeface="Neo Sans Std" panose="020B0504030504040204" pitchFamily="34" charset="0"/>
              </a:rPr>
              <a:t> D</a:t>
            </a:r>
          </a:p>
          <a:p>
            <a:pPr marL="800100" lvl="1" indent="-342900" algn="l">
              <a:buFont typeface="+mj-lt"/>
              <a:buAutoNum type="arabicPeriod"/>
            </a:pPr>
            <a:r>
              <a:rPr lang="nl-NL" dirty="0">
                <a:latin typeface="Neo Sans Std" panose="020B0504030504040204" pitchFamily="34" charset="0"/>
              </a:rPr>
              <a:t> B</a:t>
            </a:r>
          </a:p>
          <a:p>
            <a:pPr marL="800100" lvl="1" indent="-342900" algn="l">
              <a:buFont typeface="+mj-lt"/>
              <a:buAutoNum type="arabicPeriod"/>
            </a:pPr>
            <a:r>
              <a:rPr lang="nl-NL" dirty="0">
                <a:latin typeface="Neo Sans Std" panose="020B0504030504040204" pitchFamily="34" charset="0"/>
              </a:rPr>
              <a:t> A en D*</a:t>
            </a:r>
          </a:p>
          <a:p>
            <a:pPr marL="800100" lvl="1" indent="-342900" algn="l">
              <a:buFont typeface="+mj-lt"/>
              <a:buAutoNum type="arabicPeriod"/>
            </a:pPr>
            <a:r>
              <a:rPr lang="nl-NL" dirty="0">
                <a:latin typeface="Neo Sans Std" panose="020B0504030504040204" pitchFamily="34" charset="0"/>
              </a:rPr>
              <a:t> B</a:t>
            </a:r>
          </a:p>
          <a:p>
            <a:pPr marL="800100" lvl="1" indent="-342900" algn="l">
              <a:buFont typeface="+mj-lt"/>
              <a:buAutoNum type="arabicPeriod"/>
            </a:pPr>
            <a:r>
              <a:rPr lang="nl-NL" dirty="0">
                <a:latin typeface="Neo Sans Std" panose="020B0504030504040204" pitchFamily="34" charset="0"/>
              </a:rPr>
              <a:t> D</a:t>
            </a:r>
          </a:p>
          <a:p>
            <a:pPr marL="800100" lvl="1" indent="-342900" algn="l">
              <a:buFont typeface="+mj-lt"/>
              <a:buAutoNum type="arabicPeriod"/>
            </a:pPr>
            <a:r>
              <a:rPr lang="nl-NL" dirty="0">
                <a:latin typeface="Neo Sans Std" panose="020B0504030504040204" pitchFamily="34" charset="0"/>
              </a:rPr>
              <a:t> B</a:t>
            </a:r>
          </a:p>
          <a:p>
            <a:pPr marL="800100" lvl="1" indent="-342900" algn="l">
              <a:buFont typeface="+mj-lt"/>
              <a:buAutoNum type="arabicPeriod"/>
            </a:pPr>
            <a:r>
              <a:rPr lang="nl-NL" dirty="0">
                <a:latin typeface="Neo Sans Std" panose="020B0504030504040204" pitchFamily="34" charset="0"/>
              </a:rPr>
              <a:t> C</a:t>
            </a:r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5EC014FA-4093-341D-C294-644FB4063413}"/>
              </a:ext>
            </a:extLst>
          </p:cNvPr>
          <p:cNvSpPr txBox="1">
            <a:spLocks/>
          </p:cNvSpPr>
          <p:nvPr/>
        </p:nvSpPr>
        <p:spPr>
          <a:xfrm>
            <a:off x="4737441" y="1504710"/>
            <a:ext cx="4955199" cy="47749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l">
              <a:buFont typeface="+mj-lt"/>
              <a:buAutoNum type="arabicPeriod" startAt="15"/>
            </a:pPr>
            <a:r>
              <a:rPr lang="nl-NL" dirty="0">
                <a:latin typeface="Neo Sans Std" panose="020B0504030504040204" pitchFamily="34" charset="0"/>
              </a:rPr>
              <a:t> C</a:t>
            </a:r>
          </a:p>
          <a:p>
            <a:pPr marL="800100" lvl="1" indent="-342900" algn="l">
              <a:buFont typeface="+mj-lt"/>
              <a:buAutoNum type="arabicPeriod" startAt="15"/>
            </a:pPr>
            <a:r>
              <a:rPr lang="nl-NL" dirty="0">
                <a:latin typeface="Neo Sans Std" panose="020B0504030504040204" pitchFamily="34" charset="0"/>
              </a:rPr>
              <a:t> C</a:t>
            </a:r>
          </a:p>
          <a:p>
            <a:pPr marL="800100" lvl="1" indent="-342900" algn="l">
              <a:buFont typeface="+mj-lt"/>
              <a:buAutoNum type="arabicPeriod" startAt="15"/>
            </a:pPr>
            <a:r>
              <a:rPr lang="nl-NL" dirty="0">
                <a:latin typeface="Neo Sans Std" panose="020B0504030504040204" pitchFamily="34" charset="0"/>
              </a:rPr>
              <a:t> B</a:t>
            </a:r>
          </a:p>
          <a:p>
            <a:pPr marL="800100" lvl="1" indent="-342900" algn="l">
              <a:buFont typeface="+mj-lt"/>
              <a:buAutoNum type="arabicPeriod" startAt="15"/>
            </a:pPr>
            <a:r>
              <a:rPr lang="nl-NL" dirty="0">
                <a:latin typeface="Neo Sans Std" panose="020B0504030504040204" pitchFamily="34" charset="0"/>
              </a:rPr>
              <a:t> C</a:t>
            </a:r>
          </a:p>
          <a:p>
            <a:pPr marL="800100" lvl="1" indent="-342900" algn="l">
              <a:buFont typeface="+mj-lt"/>
              <a:buAutoNum type="arabicPeriod" startAt="15"/>
            </a:pPr>
            <a:r>
              <a:rPr lang="nl-NL" dirty="0">
                <a:latin typeface="Neo Sans Std" panose="020B0504030504040204" pitchFamily="34" charset="0"/>
              </a:rPr>
              <a:t> B</a:t>
            </a:r>
          </a:p>
          <a:p>
            <a:pPr marL="800100" lvl="1" indent="-342900" algn="l">
              <a:buFont typeface="+mj-lt"/>
              <a:buAutoNum type="arabicPeriod" startAt="15"/>
            </a:pPr>
            <a:r>
              <a:rPr lang="nl-NL" dirty="0">
                <a:latin typeface="Neo Sans Std" panose="020B0504030504040204" pitchFamily="34" charset="0"/>
              </a:rPr>
              <a:t> B</a:t>
            </a:r>
          </a:p>
          <a:p>
            <a:pPr marL="800100" lvl="1" indent="-342900" algn="l">
              <a:buFont typeface="+mj-lt"/>
              <a:buAutoNum type="arabicPeriod" startAt="15"/>
            </a:pPr>
            <a:r>
              <a:rPr lang="nl-NL" dirty="0">
                <a:latin typeface="Neo Sans Std" panose="020B0504030504040204" pitchFamily="34" charset="0"/>
              </a:rPr>
              <a:t> C</a:t>
            </a:r>
          </a:p>
          <a:p>
            <a:pPr marL="800100" lvl="1" indent="-342900" algn="l">
              <a:buFont typeface="+mj-lt"/>
              <a:buAutoNum type="arabicPeriod" startAt="15"/>
            </a:pPr>
            <a:r>
              <a:rPr lang="nl-NL" dirty="0">
                <a:latin typeface="Neo Sans Std" panose="020B0504030504040204" pitchFamily="34" charset="0"/>
              </a:rPr>
              <a:t> B*</a:t>
            </a:r>
          </a:p>
          <a:p>
            <a:pPr marL="800100" lvl="1" indent="-342900" algn="l">
              <a:buFont typeface="+mj-lt"/>
              <a:buAutoNum type="arabicPeriod" startAt="15"/>
            </a:pPr>
            <a:r>
              <a:rPr lang="nl-NL" dirty="0">
                <a:latin typeface="Neo Sans Std" panose="020B0504030504040204" pitchFamily="34" charset="0"/>
              </a:rPr>
              <a:t> C</a:t>
            </a:r>
          </a:p>
          <a:p>
            <a:pPr marL="800100" lvl="1" indent="-342900" algn="l">
              <a:buFont typeface="+mj-lt"/>
              <a:buAutoNum type="arabicPeriod" startAt="15"/>
            </a:pPr>
            <a:r>
              <a:rPr lang="nl-NL" dirty="0">
                <a:latin typeface="Neo Sans Std" panose="020B0504030504040204" pitchFamily="34" charset="0"/>
              </a:rPr>
              <a:t> B</a:t>
            </a:r>
          </a:p>
          <a:p>
            <a:pPr marL="800100" lvl="1" indent="-342900" algn="l">
              <a:buFont typeface="+mj-lt"/>
              <a:buAutoNum type="arabicPeriod" startAt="15"/>
            </a:pPr>
            <a:r>
              <a:rPr lang="nl-NL" dirty="0">
                <a:latin typeface="Neo Sans Std" panose="020B0504030504040204" pitchFamily="34" charset="0"/>
              </a:rPr>
              <a:t> B</a:t>
            </a:r>
          </a:p>
          <a:p>
            <a:pPr marL="800100" lvl="1" indent="-342900" algn="l">
              <a:buFont typeface="+mj-lt"/>
              <a:buAutoNum type="arabicPeriod" startAt="15"/>
            </a:pPr>
            <a:r>
              <a:rPr lang="nl-NL" dirty="0">
                <a:latin typeface="Neo Sans Std" panose="020B0504030504040204" pitchFamily="34" charset="0"/>
              </a:rPr>
              <a:t> C</a:t>
            </a:r>
          </a:p>
          <a:p>
            <a:pPr marL="800100" lvl="1" indent="-342900" algn="l">
              <a:buFont typeface="+mj-lt"/>
              <a:buAutoNum type="arabicPeriod" startAt="15"/>
            </a:pPr>
            <a:r>
              <a:rPr lang="nl-NL" dirty="0">
                <a:latin typeface="Neo Sans Std" panose="020B0504030504040204" pitchFamily="34" charset="0"/>
              </a:rPr>
              <a:t> C</a:t>
            </a:r>
          </a:p>
          <a:p>
            <a:pPr marL="800100" lvl="1" indent="-342900" algn="l">
              <a:buFont typeface="+mj-lt"/>
              <a:buAutoNum type="arabicPeriod" startAt="15"/>
            </a:pPr>
            <a:endParaRPr lang="nl-NL" dirty="0">
              <a:latin typeface="Neo Sans Std" panose="020B0504030504040204" pitchFamily="34" charset="0"/>
            </a:endParaRPr>
          </a:p>
          <a:p>
            <a:pPr lvl="1" algn="l"/>
            <a:r>
              <a:rPr lang="nl-NL" dirty="0">
                <a:latin typeface="Neo Sans Std" panose="020B0504030504040204" pitchFamily="34" charset="0"/>
              </a:rPr>
              <a:t>*Zie volgende slides voor toelichting</a:t>
            </a:r>
          </a:p>
          <a:p>
            <a:pPr marL="800100" lvl="1" indent="-342900" algn="l">
              <a:buFont typeface="+mj-lt"/>
              <a:buAutoNum type="arabicPeriod" startAt="15"/>
            </a:pPr>
            <a:endParaRPr lang="nl-NL" dirty="0">
              <a:latin typeface="Neo Sans Std" panose="020B0504030504040204" pitchFamily="34" charset="0"/>
            </a:endParaRPr>
          </a:p>
        </p:txBody>
      </p:sp>
      <p:pic>
        <p:nvPicPr>
          <p:cNvPr id="5" name="Afbeelding 4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8D0181AD-CFC4-3FBD-AA1B-E095673BB83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t="11688"/>
          <a:stretch>
            <a:fillRect/>
          </a:stretch>
        </p:blipFill>
        <p:spPr>
          <a:xfrm>
            <a:off x="10405210" y="4986982"/>
            <a:ext cx="1576342" cy="1773383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278544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2121D-95BD-8B0C-D055-59EC4469F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A1EA8A6-15FB-D77C-B87D-A00432E2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8D4F0A-8FBB-A641-8AFB-2F4AC3827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B167CD-E463-BFEC-34A3-844E27002D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9017" y="543582"/>
            <a:ext cx="6931319" cy="752217"/>
          </a:xfrm>
        </p:spPr>
        <p:txBody>
          <a:bodyPr anchor="b">
            <a:normAutofit/>
          </a:bodyPr>
          <a:lstStyle/>
          <a:p>
            <a:pPr algn="l"/>
            <a:r>
              <a:rPr lang="nl-NL" sz="3600" b="1" dirty="0">
                <a:solidFill>
                  <a:srgbClr val="FF0000"/>
                </a:solidFill>
                <a:latin typeface="Neo Sans Std" panose="020B0504030504040204" pitchFamily="34" charset="0"/>
              </a:rPr>
              <a:t>Toelichting bij vraag 4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36B6E46-AA33-37E5-A8DC-9E43203F6C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9016" y="2163597"/>
            <a:ext cx="8100811" cy="3636311"/>
          </a:xfrm>
        </p:spPr>
        <p:txBody>
          <a:bodyPr anchor="t">
            <a:noAutofit/>
          </a:bodyPr>
          <a:lstStyle/>
          <a:p>
            <a:pPr marL="457200" indent="-457200" algn="l">
              <a:buFont typeface="+mj-lt"/>
              <a:buAutoNum type="arabicPeriod" startAt="4"/>
            </a:pPr>
            <a:r>
              <a:rPr lang="nl-NL" dirty="0">
                <a:latin typeface="Neo Sans Std" panose="020B0504030504040204" pitchFamily="34" charset="0"/>
              </a:rPr>
              <a:t>Wat wordt bedoeld met ‘fysieke belasting’ op de werkplek?</a:t>
            </a:r>
            <a:br>
              <a:rPr lang="nl-NL" sz="2000" dirty="0">
                <a:latin typeface="Neo Sans Std" panose="020B0504030504040204" pitchFamily="34" charset="0"/>
              </a:rPr>
            </a:br>
            <a:endParaRPr lang="nl-NL" sz="2000" dirty="0">
              <a:latin typeface="Neo Sans Std" panose="020B0504030504040204" pitchFamily="34" charset="0"/>
            </a:endParaRP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Het tillen van zware materialen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b="1" dirty="0">
                <a:latin typeface="Neo Sans Std" panose="020B0504030504040204" pitchFamily="34" charset="0"/>
              </a:rPr>
              <a:t>De belasting van spieren, gewrichten en wervelkolom door werkhoudingen, kracht en herhaling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Alleen het werken boven schouderhoogte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Het gebruik van machines</a:t>
            </a:r>
          </a:p>
          <a:p>
            <a:pPr lvl="1" algn="l"/>
            <a:endParaRPr lang="nl-NL" dirty="0">
              <a:latin typeface="Neo Sans Std" panose="020B0504030504040204" pitchFamily="34" charset="0"/>
            </a:endParaRPr>
          </a:p>
          <a:p>
            <a:pPr lvl="1" algn="l"/>
            <a:r>
              <a:rPr lang="nl-NL" b="1" dirty="0"/>
              <a:t>Fysieke belasting gaat over álle vormen van belasting van het bewegingsapparaat: tillen, duwen, trekken, reiken, knielen, repeterende handelingen en langdurig dezelfde houding.</a:t>
            </a:r>
          </a:p>
          <a:p>
            <a:pPr lvl="1" algn="l"/>
            <a:endParaRPr lang="nl-NL" dirty="0">
              <a:latin typeface="Neo Sans Std" panose="020B0504030504040204" pitchFamily="34" charset="0"/>
            </a:endParaRPr>
          </a:p>
        </p:txBody>
      </p:sp>
      <p:pic>
        <p:nvPicPr>
          <p:cNvPr id="4" name="Afbeelding 3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B4721A58-51B1-E0AF-340D-302029C23DA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11688"/>
          <a:stretch>
            <a:fillRect/>
          </a:stretch>
        </p:blipFill>
        <p:spPr>
          <a:xfrm>
            <a:off x="10405210" y="4986982"/>
            <a:ext cx="1576342" cy="1773383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032741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7F2D9-4C3E-9B6C-8D76-3E3491087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F5EC3A7-DE44-36DC-ED77-3AD7E0F1D1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BCAC301-3143-653C-1B9D-C735C1835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9A7A2CA-8D59-110E-653B-DCB4049C2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9017" y="543582"/>
            <a:ext cx="6931319" cy="752217"/>
          </a:xfrm>
        </p:spPr>
        <p:txBody>
          <a:bodyPr anchor="b">
            <a:normAutofit/>
          </a:bodyPr>
          <a:lstStyle/>
          <a:p>
            <a:pPr algn="l"/>
            <a:r>
              <a:rPr lang="nl-NL" sz="3600" b="1" dirty="0">
                <a:solidFill>
                  <a:srgbClr val="FF0000"/>
                </a:solidFill>
                <a:latin typeface="Neo Sans Std" panose="020B0504030504040204" pitchFamily="34" charset="0"/>
              </a:rPr>
              <a:t>Toelichting bij vraag 5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7724345-412C-9FFE-A3C7-DCDAC4666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9016" y="2163598"/>
            <a:ext cx="8100811" cy="2686194"/>
          </a:xfrm>
        </p:spPr>
        <p:txBody>
          <a:bodyPr anchor="t">
            <a:noAutofit/>
          </a:bodyPr>
          <a:lstStyle/>
          <a:p>
            <a:pPr marL="457200" indent="-457200" algn="l">
              <a:buFont typeface="+mj-lt"/>
              <a:buAutoNum type="arabicPeriod" startAt="5"/>
            </a:pPr>
            <a:r>
              <a:rPr lang="nl-NL" dirty="0">
                <a:latin typeface="Neo Sans Std" panose="020B0504030504040204" pitchFamily="34" charset="0"/>
              </a:rPr>
              <a:t>Welke situatie geeft het grootste risico op klachten aan rug, schouders en knieën?</a:t>
            </a:r>
            <a:br>
              <a:rPr lang="nl-NL" sz="2000" dirty="0">
                <a:latin typeface="Neo Sans Std" panose="020B0504030504040204" pitchFamily="34" charset="0"/>
              </a:rPr>
            </a:br>
            <a:endParaRPr lang="nl-NL" sz="2000" dirty="0">
              <a:latin typeface="Neo Sans Std" panose="020B0504030504040204" pitchFamily="34" charset="0"/>
            </a:endParaRP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Afwisselend staand en zittend werken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Korte lichte werkzaamheden verspreid over de dag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b="1" dirty="0">
                <a:latin typeface="Neo Sans Std" panose="020B0504030504040204" pitchFamily="34" charset="0"/>
              </a:rPr>
              <a:t>Langdurig werken in gebogen of geknielde houding zonder hulpmiddelen of afwisseling in houding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Werken met tilhulpmiddel</a:t>
            </a:r>
          </a:p>
          <a:p>
            <a:pPr marL="914400" lvl="1" indent="-457200" algn="l">
              <a:buFont typeface="+mj-lt"/>
              <a:buAutoNum type="alphaUcPeriod"/>
            </a:pPr>
            <a:endParaRPr lang="nl-NL" dirty="0">
              <a:latin typeface="Neo Sans Std" panose="020B0504030504040204" pitchFamily="34" charset="0"/>
            </a:endParaRPr>
          </a:p>
          <a:p>
            <a:pPr lvl="1" algn="l"/>
            <a:r>
              <a:rPr lang="nl-NL" b="1" dirty="0"/>
              <a:t>Langdurige statische houdingen zoals bukken en knielen zorgen voor sterke overbelasting van spieren en gewrichten.</a:t>
            </a:r>
          </a:p>
        </p:txBody>
      </p:sp>
      <p:pic>
        <p:nvPicPr>
          <p:cNvPr id="4" name="Afbeelding 3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52BABF8C-3550-E02F-E8CD-92A6822FE6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11688"/>
          <a:stretch>
            <a:fillRect/>
          </a:stretch>
        </p:blipFill>
        <p:spPr>
          <a:xfrm>
            <a:off x="10405210" y="4986982"/>
            <a:ext cx="1576342" cy="1773383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066249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6890D-0425-080C-6190-B8378DF1F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EF1BFA4-54A3-9F4D-C45D-649F598AF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A91A0F0-2C4C-EFD9-7D01-21C06F56E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9AC8046-6692-FF41-20E8-58B5E33DE4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9017" y="543582"/>
            <a:ext cx="6931319" cy="752217"/>
          </a:xfrm>
        </p:spPr>
        <p:txBody>
          <a:bodyPr anchor="b">
            <a:normAutofit/>
          </a:bodyPr>
          <a:lstStyle/>
          <a:p>
            <a:pPr algn="l"/>
            <a:r>
              <a:rPr lang="nl-NL" sz="3600" b="1" dirty="0">
                <a:solidFill>
                  <a:srgbClr val="FF0000"/>
                </a:solidFill>
                <a:latin typeface="Neo Sans Std" panose="020B0504030504040204" pitchFamily="34" charset="0"/>
              </a:rPr>
              <a:t>Toelichting bij vraag 6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2E76B0F-3451-B0D0-D033-973B89FCCE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9016" y="2163598"/>
            <a:ext cx="8100811" cy="2686194"/>
          </a:xfrm>
        </p:spPr>
        <p:txBody>
          <a:bodyPr anchor="t">
            <a:noAutofit/>
          </a:bodyPr>
          <a:lstStyle/>
          <a:p>
            <a:pPr marL="457200" indent="-457200" algn="l">
              <a:buFont typeface="+mj-lt"/>
              <a:buAutoNum type="arabicPeriod" startAt="6"/>
            </a:pPr>
            <a:r>
              <a:rPr lang="nl-NL" dirty="0">
                <a:latin typeface="Neo Sans Std" panose="020B0504030504040204" pitchFamily="34" charset="0"/>
              </a:rPr>
              <a:t>Wat is de beste maatregel om fysieke belasting structureel te verminderen?</a:t>
            </a:r>
            <a:br>
              <a:rPr lang="nl-NL" sz="2000" dirty="0">
                <a:latin typeface="Neo Sans Std" panose="020B0504030504040204" pitchFamily="34" charset="0"/>
              </a:rPr>
            </a:br>
            <a:endParaRPr lang="nl-NL" sz="2000" dirty="0">
              <a:latin typeface="Neo Sans Std" panose="020B0504030504040204" pitchFamily="34" charset="0"/>
            </a:endParaRP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Werknemers verplichten fitter te worden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Persoonlijke beschermingsmiddelen uitdelen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b="1" dirty="0">
                <a:latin typeface="Neo Sans Std" panose="020B0504030504040204" pitchFamily="34" charset="0"/>
              </a:rPr>
              <a:t>Het werk anders organiseren met hulpmiddelen, taakroulatie en werkhoogtes aanpassen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Alleen klachten registreren</a:t>
            </a:r>
          </a:p>
          <a:p>
            <a:pPr marL="914400" lvl="1" indent="-457200" algn="l">
              <a:buFont typeface="+mj-lt"/>
              <a:buAutoNum type="alphaUcPeriod"/>
            </a:pPr>
            <a:endParaRPr lang="nl-NL" dirty="0">
              <a:latin typeface="Neo Sans Std" panose="020B0504030504040204" pitchFamily="34" charset="0"/>
            </a:endParaRPr>
          </a:p>
          <a:p>
            <a:pPr lvl="1" algn="l"/>
            <a:r>
              <a:rPr lang="nl-NL" b="1" dirty="0"/>
              <a:t>De bronaanpak is het meest effectief: werk slimmer inrichten met tilhulpmiddelen, verstelbare werkhoogtes en afwisseling in taken. </a:t>
            </a:r>
            <a:endParaRPr lang="nl-NL" b="1" dirty="0">
              <a:latin typeface="Neo Sans Std" panose="020B0504030504040204" pitchFamily="34" charset="0"/>
            </a:endParaRPr>
          </a:p>
        </p:txBody>
      </p:sp>
      <p:pic>
        <p:nvPicPr>
          <p:cNvPr id="6" name="Afbeelding 5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BD1CA12F-39DE-B96B-F9B7-72B7A7E14A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11688"/>
          <a:stretch>
            <a:fillRect/>
          </a:stretch>
        </p:blipFill>
        <p:spPr>
          <a:xfrm>
            <a:off x="10405210" y="4986982"/>
            <a:ext cx="1576342" cy="1773383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103086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7B0B3B-E029-9CBB-0E2E-8452DA3B7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B47EA94-F6C2-0009-61DC-E1A7EE69C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3BAD7D8-EA17-2E7C-15F0-5EF0FD463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DF324B6-2D19-0B52-F6E3-2908FC9DE8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9017" y="543582"/>
            <a:ext cx="6931319" cy="752217"/>
          </a:xfrm>
        </p:spPr>
        <p:txBody>
          <a:bodyPr anchor="b">
            <a:normAutofit/>
          </a:bodyPr>
          <a:lstStyle/>
          <a:p>
            <a:pPr algn="l"/>
            <a:r>
              <a:rPr lang="nl-NL" sz="3600" b="1" dirty="0">
                <a:solidFill>
                  <a:srgbClr val="FF0000"/>
                </a:solidFill>
                <a:latin typeface="Neo Sans Std" panose="020B0504030504040204" pitchFamily="34" charset="0"/>
              </a:rPr>
              <a:t>Toelichting bij vraag 10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8694368-1703-55DD-31F9-00A825208F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9016" y="2163598"/>
            <a:ext cx="8100811" cy="2686194"/>
          </a:xfrm>
        </p:spPr>
        <p:txBody>
          <a:bodyPr anchor="t">
            <a:noAutofit/>
          </a:bodyPr>
          <a:lstStyle/>
          <a:p>
            <a:pPr marL="457200" indent="-457200" algn="l">
              <a:buFont typeface="+mj-lt"/>
              <a:buAutoNum type="arabicPeriod" startAt="10"/>
            </a:pPr>
            <a:r>
              <a:rPr lang="nl-NL" dirty="0">
                <a:latin typeface="Neo Sans Std" panose="020B0504030504040204" pitchFamily="34" charset="0"/>
              </a:rPr>
              <a:t>Welke oplossing helpt om taalverschillen bij veiligheidsinstructies te overbruggen?</a:t>
            </a:r>
            <a:br>
              <a:rPr lang="nl-NL" sz="2000" dirty="0">
                <a:latin typeface="Neo Sans Std" panose="020B0504030504040204" pitchFamily="34" charset="0"/>
              </a:rPr>
            </a:br>
            <a:endParaRPr lang="nl-NL" sz="2000" dirty="0">
              <a:latin typeface="Neo Sans Std" panose="020B0504030504040204" pitchFamily="34" charset="0"/>
            </a:endParaRPr>
          </a:p>
          <a:p>
            <a:pPr marL="914400" lvl="1" indent="-457200" algn="l">
              <a:buFont typeface="+mj-lt"/>
              <a:buAutoNum type="alphaUcPeriod"/>
            </a:pPr>
            <a:r>
              <a:rPr lang="nl-NL" b="1" dirty="0">
                <a:latin typeface="Neo Sans Std" panose="020B0504030504040204" pitchFamily="34" charset="0"/>
              </a:rPr>
              <a:t>AR-brillen (</a:t>
            </a:r>
            <a:r>
              <a:rPr lang="nl-NL" b="1" dirty="0" err="1">
                <a:latin typeface="Neo Sans Std" panose="020B0504030504040204" pitchFamily="34" charset="0"/>
              </a:rPr>
              <a:t>Augmented</a:t>
            </a:r>
            <a:r>
              <a:rPr lang="nl-NL" b="1" dirty="0">
                <a:latin typeface="Neo Sans Std" panose="020B0504030504040204" pitchFamily="34" charset="0"/>
              </a:rPr>
              <a:t> </a:t>
            </a:r>
            <a:r>
              <a:rPr lang="nl-NL" b="1" dirty="0" err="1">
                <a:latin typeface="Neo Sans Std" panose="020B0504030504040204" pitchFamily="34" charset="0"/>
              </a:rPr>
              <a:t>Reality</a:t>
            </a:r>
            <a:r>
              <a:rPr lang="nl-NL" b="1" dirty="0">
                <a:latin typeface="Neo Sans Std" panose="020B0504030504040204" pitchFamily="34" charset="0"/>
              </a:rPr>
              <a:t>) met live vertaling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Extra vergaderen in het Nederlands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Complexe protocollen in meerdere talen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b="1" dirty="0">
                <a:latin typeface="Neo Sans Std" panose="020B0504030504040204" pitchFamily="34" charset="0"/>
              </a:rPr>
              <a:t>Buddy-systeem met taal- en </a:t>
            </a:r>
            <a:r>
              <a:rPr lang="nl-NL" b="1" dirty="0" err="1">
                <a:latin typeface="Neo Sans Std" panose="020B0504030504040204" pitchFamily="34" charset="0"/>
              </a:rPr>
              <a:t>vakcoach</a:t>
            </a:r>
            <a:endParaRPr lang="nl-NL" b="1" dirty="0">
              <a:latin typeface="Neo Sans Std" panose="020B0504030504040204" pitchFamily="34" charset="0"/>
            </a:endParaRPr>
          </a:p>
          <a:p>
            <a:pPr marL="914400" lvl="1" indent="-457200" algn="l">
              <a:buFont typeface="+mj-lt"/>
              <a:buAutoNum type="alphaUcPeriod"/>
            </a:pPr>
            <a:endParaRPr lang="nl-NL" dirty="0">
              <a:latin typeface="Neo Sans Std" panose="020B0504030504040204" pitchFamily="34" charset="0"/>
            </a:endParaRPr>
          </a:p>
          <a:p>
            <a:pPr lvl="1" algn="l"/>
            <a:r>
              <a:rPr lang="nl-NL" b="1" dirty="0">
                <a:latin typeface="Neo Sans Std" panose="020B0504030504040204" pitchFamily="34" charset="0"/>
              </a:rPr>
              <a:t>A en D zijn beide goed. A is een innovatieve oplossing; D is een praktische oplossing. </a:t>
            </a:r>
          </a:p>
        </p:txBody>
      </p:sp>
      <p:pic>
        <p:nvPicPr>
          <p:cNvPr id="4" name="Afbeelding 3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8EF046CB-73D0-734B-B7C3-0EA3D8A109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11688"/>
          <a:stretch>
            <a:fillRect/>
          </a:stretch>
        </p:blipFill>
        <p:spPr>
          <a:xfrm>
            <a:off x="10405210" y="4986982"/>
            <a:ext cx="1576342" cy="1773383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445256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A0466E-FAC8-F703-EAE2-E3477334B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39873A8-2C95-F6DB-D59A-EBE59F9BA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7384120-79F6-BD4B-F2FB-B9D7779B4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1C291A-A19B-A1CA-7EA4-5B374EA4C6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9017" y="543582"/>
            <a:ext cx="7406330" cy="752217"/>
          </a:xfrm>
        </p:spPr>
        <p:txBody>
          <a:bodyPr anchor="b">
            <a:normAutofit/>
          </a:bodyPr>
          <a:lstStyle/>
          <a:p>
            <a:pPr algn="l"/>
            <a:r>
              <a:rPr lang="nl-NL" sz="3600" b="1" dirty="0">
                <a:solidFill>
                  <a:srgbClr val="FF0000"/>
                </a:solidFill>
                <a:latin typeface="Neo Sans Std" panose="020B0504030504040204" pitchFamily="34" charset="0"/>
              </a:rPr>
              <a:t>Toelichting bij vraag 22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0123D21-E5AD-12E4-8CEF-9A3EBB49C3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9016" y="2163597"/>
            <a:ext cx="8100811" cy="3762641"/>
          </a:xfrm>
        </p:spPr>
        <p:txBody>
          <a:bodyPr anchor="t">
            <a:noAutofit/>
          </a:bodyPr>
          <a:lstStyle/>
          <a:p>
            <a:pPr marL="457200" indent="-457200" algn="l">
              <a:buFont typeface="+mj-lt"/>
              <a:buAutoNum type="arabicPeriod" startAt="22"/>
            </a:pPr>
            <a:r>
              <a:rPr lang="nl-NL" dirty="0">
                <a:latin typeface="Neo Sans Std" panose="020B0504030504040204" pitchFamily="34" charset="0"/>
              </a:rPr>
              <a:t>Waarbij is de kans op een ongeval het grootst?</a:t>
            </a:r>
            <a:br>
              <a:rPr lang="nl-NL" sz="2000" dirty="0">
                <a:latin typeface="Neo Sans Std" panose="020B0504030504040204" pitchFamily="34" charset="0"/>
              </a:rPr>
            </a:br>
            <a:endParaRPr lang="nl-NL" sz="2000" dirty="0">
              <a:latin typeface="Neo Sans Std" panose="020B0504030504040204" pitchFamily="34" charset="0"/>
            </a:endParaRP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Scherp mes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b="1" dirty="0">
                <a:latin typeface="Neo Sans Std" panose="020B0504030504040204" pitchFamily="34" charset="0"/>
              </a:rPr>
              <a:t>Bot mes</a:t>
            </a:r>
          </a:p>
          <a:p>
            <a:pPr lvl="1" algn="l"/>
            <a:br>
              <a:rPr lang="nl-NL" dirty="0"/>
            </a:br>
            <a:r>
              <a:rPr lang="nl-NL" b="1" dirty="0"/>
              <a:t>Een bot mes levert meer risico op, omdat je hiermee meer kracht moet zetten. De kans dat je uitschiet of jezelf op een andere manier bezeert is dan veel groter.</a:t>
            </a:r>
          </a:p>
        </p:txBody>
      </p:sp>
      <p:pic>
        <p:nvPicPr>
          <p:cNvPr id="4" name="Afbeelding 3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C3707E9E-8286-087F-EF6A-7EB3455325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11688"/>
          <a:stretch>
            <a:fillRect/>
          </a:stretch>
        </p:blipFill>
        <p:spPr>
          <a:xfrm>
            <a:off x="10405210" y="4986982"/>
            <a:ext cx="1576342" cy="1773383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045087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131BA-6C5D-A4A4-764E-455FCEC38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D24C2A7-8F37-2362-7F8C-24DC6C662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7686AA-FB59-734D-58FD-0D2BEE96B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C0F34D9-65D8-9559-D742-E9E3919D50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9017" y="543582"/>
            <a:ext cx="7406330" cy="752217"/>
          </a:xfrm>
        </p:spPr>
        <p:txBody>
          <a:bodyPr anchor="b">
            <a:normAutofit/>
          </a:bodyPr>
          <a:lstStyle/>
          <a:p>
            <a:pPr algn="l"/>
            <a:r>
              <a:rPr lang="nl-NL" sz="3600" b="1" dirty="0">
                <a:solidFill>
                  <a:srgbClr val="FF0000"/>
                </a:solidFill>
                <a:latin typeface="Neo Sans Std" panose="020B0504030504040204" pitchFamily="34" charset="0"/>
              </a:rPr>
              <a:t>Bewust Veilig-dag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AE78B9F-0082-CB14-DEF3-A11743F5FE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9016" y="1504711"/>
            <a:ext cx="9466194" cy="4774985"/>
          </a:xfrm>
        </p:spPr>
        <p:txBody>
          <a:bodyPr anchor="t">
            <a:noAutofit/>
          </a:bodyPr>
          <a:lstStyle/>
          <a:p>
            <a:pPr lvl="1" algn="l"/>
            <a:r>
              <a:rPr lang="nl-NL" dirty="0">
                <a:latin typeface="Neo Sans Std" panose="020B0504030504040204" pitchFamily="34" charset="0"/>
              </a:rPr>
              <a:t>De Bewust Veilig-dag is een initiatief van de volgende brancheverenigingen:</a:t>
            </a:r>
          </a:p>
        </p:txBody>
      </p:sp>
      <p:pic>
        <p:nvPicPr>
          <p:cNvPr id="5" name="Afbeelding 4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F316D3F5-CB4C-5C85-4233-8A08B2FDF1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11688"/>
          <a:stretch>
            <a:fillRect/>
          </a:stretch>
        </p:blipFill>
        <p:spPr>
          <a:xfrm>
            <a:off x="10405210" y="4986982"/>
            <a:ext cx="1576342" cy="1773383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  <p:pic>
        <p:nvPicPr>
          <p:cNvPr id="6" name="Afbeelding 5">
            <a:hlinkClick r:id="rId3"/>
            <a:extLst>
              <a:ext uri="{FF2B5EF4-FFF2-40B4-BE49-F238E27FC236}">
                <a16:creationId xmlns:a16="http://schemas.microsoft.com/office/drawing/2014/main" id="{97892399-F43D-D8B5-862F-A814CCAF0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016" y="2480756"/>
            <a:ext cx="2837875" cy="1404188"/>
          </a:xfrm>
          <a:prstGeom prst="rect">
            <a:avLst/>
          </a:prstGeom>
        </p:spPr>
      </p:pic>
      <p:pic>
        <p:nvPicPr>
          <p:cNvPr id="7" name="Afbeelding 6">
            <a:hlinkClick r:id="rId5"/>
            <a:extLst>
              <a:ext uri="{FF2B5EF4-FFF2-40B4-BE49-F238E27FC236}">
                <a16:creationId xmlns:a16="http://schemas.microsoft.com/office/drawing/2014/main" id="{540CA98E-350F-D57C-57A3-6DB512B1AF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7380" y="2800510"/>
            <a:ext cx="2907540" cy="981295"/>
          </a:xfrm>
          <a:prstGeom prst="rect">
            <a:avLst/>
          </a:prstGeom>
        </p:spPr>
      </p:pic>
      <p:pic>
        <p:nvPicPr>
          <p:cNvPr id="8" name="Afbeelding 7">
            <a:hlinkClick r:id="rId7"/>
            <a:extLst>
              <a:ext uri="{FF2B5EF4-FFF2-40B4-BE49-F238E27FC236}">
                <a16:creationId xmlns:a16="http://schemas.microsoft.com/office/drawing/2014/main" id="{600737BD-4596-7AA2-C523-4E276DBB3D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0908" y="4225421"/>
            <a:ext cx="1616279" cy="1271136"/>
          </a:xfrm>
          <a:prstGeom prst="rect">
            <a:avLst/>
          </a:prstGeom>
        </p:spPr>
      </p:pic>
      <p:pic>
        <p:nvPicPr>
          <p:cNvPr id="13" name="Afbeelding 12">
            <a:hlinkClick r:id="rId9"/>
            <a:extLst>
              <a:ext uri="{FF2B5EF4-FFF2-40B4-BE49-F238E27FC236}">
                <a16:creationId xmlns:a16="http://schemas.microsoft.com/office/drawing/2014/main" id="{58D59062-B11D-23B1-4DD3-77E9ABDD61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86203" y="4589945"/>
            <a:ext cx="3710835" cy="73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373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777722-0667-37C8-0D07-C85ADB453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290D989-FA27-B42C-A345-54CFFD249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B42623F-698D-DD2E-C76D-6306F25F8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772CAC0-16A5-162B-3FF2-E7C8CDB46E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9017" y="543582"/>
            <a:ext cx="6931319" cy="752217"/>
          </a:xfrm>
        </p:spPr>
        <p:txBody>
          <a:bodyPr anchor="b">
            <a:normAutofit/>
          </a:bodyPr>
          <a:lstStyle/>
          <a:p>
            <a:pPr algn="l"/>
            <a:r>
              <a:rPr lang="nl-NL" sz="3600" b="1" dirty="0">
                <a:solidFill>
                  <a:srgbClr val="FF0000"/>
                </a:solidFill>
                <a:latin typeface="Neo Sans Std" panose="020B0504030504040204" pitchFamily="34" charset="0"/>
              </a:rPr>
              <a:t>Kwartsstof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94A886F-8C2A-106D-16D1-F45640E77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9016" y="2163598"/>
            <a:ext cx="8100811" cy="2373677"/>
          </a:xfrm>
        </p:spPr>
        <p:txBody>
          <a:bodyPr anchor="t">
            <a:noAutofit/>
          </a:bodyPr>
          <a:lstStyle/>
          <a:p>
            <a:pPr marL="457200" indent="-457200" algn="l">
              <a:buFont typeface="+mj-lt"/>
              <a:buAutoNum type="arabicPeriod" startAt="3"/>
            </a:pPr>
            <a:r>
              <a:rPr lang="nl-NL" dirty="0">
                <a:latin typeface="Neo Sans Std" panose="020B0504030504040204" pitchFamily="34" charset="0"/>
              </a:rPr>
              <a:t>Welke van onderstaande beheersmaatregelen neem je als eerste ter bescherming tegen kwartsstof? </a:t>
            </a:r>
            <a:br>
              <a:rPr lang="nl-NL" sz="2000" dirty="0">
                <a:latin typeface="Neo Sans Std" panose="020B0504030504040204" pitchFamily="34" charset="0"/>
              </a:rPr>
            </a:br>
            <a:endParaRPr lang="nl-NL" sz="2000" dirty="0">
              <a:latin typeface="Neo Sans Std" panose="020B0504030504040204" pitchFamily="34" charset="0"/>
            </a:endParaRP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Gebruik mondkapje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Stofafzuiging op gereedschap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Ventilatie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Inzet stofschermen</a:t>
            </a:r>
          </a:p>
        </p:txBody>
      </p:sp>
      <p:pic>
        <p:nvPicPr>
          <p:cNvPr id="4" name="Afbeelding 3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BB4C406D-1571-6447-53CB-BC52E3DA07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11688"/>
          <a:stretch>
            <a:fillRect/>
          </a:stretch>
        </p:blipFill>
        <p:spPr>
          <a:xfrm>
            <a:off x="10405210" y="4986982"/>
            <a:ext cx="1576342" cy="1773383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7003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C1435-1648-F9B8-E312-B6095C656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9C0FB72-8CF5-B178-2C5E-B86DFA14C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8C0EAF5-8C05-7406-440D-72D446B11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08F308-DDA8-15E4-4A8D-5A9625FBBF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9017" y="543582"/>
            <a:ext cx="6931319" cy="752217"/>
          </a:xfrm>
        </p:spPr>
        <p:txBody>
          <a:bodyPr anchor="b">
            <a:normAutofit/>
          </a:bodyPr>
          <a:lstStyle/>
          <a:p>
            <a:pPr algn="l"/>
            <a:r>
              <a:rPr lang="nl-NL" sz="3600" b="1" dirty="0">
                <a:solidFill>
                  <a:srgbClr val="FF0000"/>
                </a:solidFill>
                <a:latin typeface="Neo Sans Std" panose="020B0504030504040204" pitchFamily="34" charset="0"/>
              </a:rPr>
              <a:t>Fysieke belasting &amp; gedrag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3EACFE9-7A0C-B6E6-B312-9F0FA3DA28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9016" y="2163598"/>
            <a:ext cx="8100811" cy="2686194"/>
          </a:xfrm>
        </p:spPr>
        <p:txBody>
          <a:bodyPr anchor="t">
            <a:noAutofit/>
          </a:bodyPr>
          <a:lstStyle/>
          <a:p>
            <a:pPr marL="457200" indent="-457200" algn="l">
              <a:buFont typeface="+mj-lt"/>
              <a:buAutoNum type="arabicPeriod" startAt="4"/>
            </a:pPr>
            <a:r>
              <a:rPr lang="nl-NL" dirty="0">
                <a:latin typeface="Neo Sans Std" panose="020B0504030504040204" pitchFamily="34" charset="0"/>
              </a:rPr>
              <a:t>Wat wordt bedoeld met ‘fysieke belasting’ op de werkplek?</a:t>
            </a:r>
            <a:br>
              <a:rPr lang="nl-NL" sz="2000" dirty="0">
                <a:latin typeface="Neo Sans Std" panose="020B0504030504040204" pitchFamily="34" charset="0"/>
              </a:rPr>
            </a:br>
            <a:endParaRPr lang="nl-NL" sz="2000" dirty="0">
              <a:latin typeface="Neo Sans Std" panose="020B0504030504040204" pitchFamily="34" charset="0"/>
            </a:endParaRP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Het tillen van zware materialen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De belasting van spieren, gewrichten en wervelkolom door werkhoudingen, kracht en herhaling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Alleen het werken boven schouderhoogte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Het gebruik van machines</a:t>
            </a:r>
          </a:p>
        </p:txBody>
      </p:sp>
      <p:pic>
        <p:nvPicPr>
          <p:cNvPr id="4" name="Afbeelding 3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E811ECF3-B7EC-DD5A-E079-3AE06E5366C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11688"/>
          <a:stretch>
            <a:fillRect/>
          </a:stretch>
        </p:blipFill>
        <p:spPr>
          <a:xfrm>
            <a:off x="10405210" y="4986982"/>
            <a:ext cx="1576342" cy="1773383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827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47181-1E29-9193-49DC-AD338F3E3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947367C-FCFA-F385-0AEE-60A5FB3C7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7D5B392-E7B4-4B0F-229B-14A6CE4FF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21B02E9-A1F5-4DBF-9A2C-C32E6FBD72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9017" y="543582"/>
            <a:ext cx="6931319" cy="752217"/>
          </a:xfrm>
        </p:spPr>
        <p:txBody>
          <a:bodyPr anchor="b">
            <a:normAutofit/>
          </a:bodyPr>
          <a:lstStyle/>
          <a:p>
            <a:pPr algn="l"/>
            <a:r>
              <a:rPr lang="nl-NL" sz="3600" b="1" dirty="0">
                <a:solidFill>
                  <a:srgbClr val="FF0000"/>
                </a:solidFill>
                <a:latin typeface="Neo Sans Std" panose="020B0504030504040204" pitchFamily="34" charset="0"/>
              </a:rPr>
              <a:t>Fysieke belasting &amp; gedrag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214A3D0-A0B8-41EC-FFB8-ACC17B18AB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9016" y="2163598"/>
            <a:ext cx="8100811" cy="2686194"/>
          </a:xfrm>
        </p:spPr>
        <p:txBody>
          <a:bodyPr anchor="t">
            <a:noAutofit/>
          </a:bodyPr>
          <a:lstStyle/>
          <a:p>
            <a:pPr marL="457200" indent="-457200" algn="l">
              <a:buFont typeface="+mj-lt"/>
              <a:buAutoNum type="arabicPeriod" startAt="5"/>
            </a:pPr>
            <a:r>
              <a:rPr lang="nl-NL" dirty="0">
                <a:latin typeface="Neo Sans Std" panose="020B0504030504040204" pitchFamily="34" charset="0"/>
              </a:rPr>
              <a:t>Welke situatie geeft het grootste risico op klachten aan rug, schouders en knieën?</a:t>
            </a:r>
            <a:br>
              <a:rPr lang="nl-NL" sz="2000" dirty="0">
                <a:latin typeface="Neo Sans Std" panose="020B0504030504040204" pitchFamily="34" charset="0"/>
              </a:rPr>
            </a:br>
            <a:endParaRPr lang="nl-NL" sz="2000" dirty="0">
              <a:latin typeface="Neo Sans Std" panose="020B0504030504040204" pitchFamily="34" charset="0"/>
            </a:endParaRP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Afwisselend staand en zittend werken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Korte lichte werkzaamheden verspreid over de dag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Langdurig werken in gebogen of geknielde houding zonder hulpmiddelen of afwisseling in houding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Werken met tilhulpmiddel</a:t>
            </a:r>
          </a:p>
        </p:txBody>
      </p:sp>
      <p:pic>
        <p:nvPicPr>
          <p:cNvPr id="4" name="Afbeelding 3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F99623A4-84CD-4FF9-FED1-595194A42AD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11688"/>
          <a:stretch>
            <a:fillRect/>
          </a:stretch>
        </p:blipFill>
        <p:spPr>
          <a:xfrm>
            <a:off x="10405210" y="4986982"/>
            <a:ext cx="1576342" cy="1773383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9963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48B6BA-928D-78B9-7256-8CF2DA2DC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A92254D-F1DC-4D47-559D-FE82A5578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E8E4689-4195-CEAC-0A2D-D8C441B1D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458261-99CD-6A14-25AE-BB8E228667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9017" y="543582"/>
            <a:ext cx="6931319" cy="752217"/>
          </a:xfrm>
        </p:spPr>
        <p:txBody>
          <a:bodyPr anchor="b">
            <a:normAutofit/>
          </a:bodyPr>
          <a:lstStyle/>
          <a:p>
            <a:pPr algn="l"/>
            <a:r>
              <a:rPr lang="nl-NL" sz="3600" b="1" dirty="0">
                <a:solidFill>
                  <a:srgbClr val="FF0000"/>
                </a:solidFill>
                <a:latin typeface="Neo Sans Std" panose="020B0504030504040204" pitchFamily="34" charset="0"/>
              </a:rPr>
              <a:t>Fysieke belasting &amp; gedrag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7348970-CAE2-97EE-80BE-2096D43E6B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9016" y="2163598"/>
            <a:ext cx="8100811" cy="2686194"/>
          </a:xfrm>
        </p:spPr>
        <p:txBody>
          <a:bodyPr anchor="t">
            <a:noAutofit/>
          </a:bodyPr>
          <a:lstStyle/>
          <a:p>
            <a:pPr marL="457200" indent="-457200" algn="l">
              <a:buFont typeface="+mj-lt"/>
              <a:buAutoNum type="arabicPeriod" startAt="6"/>
            </a:pPr>
            <a:r>
              <a:rPr lang="nl-NL" dirty="0">
                <a:latin typeface="Neo Sans Std" panose="020B0504030504040204" pitchFamily="34" charset="0"/>
              </a:rPr>
              <a:t>Wat is de beste maatregel om fysieke belasting structureel te verminderen?</a:t>
            </a:r>
            <a:br>
              <a:rPr lang="nl-NL" sz="2000" dirty="0">
                <a:latin typeface="Neo Sans Std" panose="020B0504030504040204" pitchFamily="34" charset="0"/>
              </a:rPr>
            </a:br>
            <a:endParaRPr lang="nl-NL" sz="2000" dirty="0">
              <a:latin typeface="Neo Sans Std" panose="020B0504030504040204" pitchFamily="34" charset="0"/>
            </a:endParaRP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Werknemers verplichten fitter te worden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Persoonlijke beschermingsmiddelen uitdelen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Het werk anders organiseren met hulpmiddelen, taakroulatie en werkhoogtes aanpassen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Alleen klachten registreren</a:t>
            </a:r>
          </a:p>
        </p:txBody>
      </p:sp>
      <p:pic>
        <p:nvPicPr>
          <p:cNvPr id="6" name="Afbeelding 5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F3DEADE8-9084-D336-77D3-2F14AE27BC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11688"/>
          <a:stretch>
            <a:fillRect/>
          </a:stretch>
        </p:blipFill>
        <p:spPr>
          <a:xfrm>
            <a:off x="10405210" y="4986982"/>
            <a:ext cx="1576342" cy="1773383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6778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435DA-E88C-51F4-67D2-72A64737B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895FCB7-BA98-0435-A8E8-901E6CD90C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B0FECBB-BE8D-8F8E-92A2-3CD127A0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0BB9E52-B24A-96C1-C360-4628AE3323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9017" y="543582"/>
            <a:ext cx="6931319" cy="752217"/>
          </a:xfrm>
        </p:spPr>
        <p:txBody>
          <a:bodyPr anchor="b">
            <a:normAutofit/>
          </a:bodyPr>
          <a:lstStyle/>
          <a:p>
            <a:pPr algn="l"/>
            <a:r>
              <a:rPr lang="nl-NL" sz="3600" b="1" dirty="0">
                <a:solidFill>
                  <a:srgbClr val="FF0000"/>
                </a:solidFill>
                <a:latin typeface="Neo Sans Std" panose="020B0504030504040204" pitchFamily="34" charset="0"/>
              </a:rPr>
              <a:t>Taalbarrières &amp; cultuur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7196848-094A-39D8-AA9B-36B9714BC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9016" y="2163598"/>
            <a:ext cx="8100811" cy="2686194"/>
          </a:xfrm>
        </p:spPr>
        <p:txBody>
          <a:bodyPr anchor="t">
            <a:noAutofit/>
          </a:bodyPr>
          <a:lstStyle/>
          <a:p>
            <a:pPr marL="457200" indent="-457200" algn="l">
              <a:buFont typeface="+mj-lt"/>
              <a:buAutoNum type="arabicPeriod" startAt="7"/>
            </a:pPr>
            <a:r>
              <a:rPr lang="nl-NL" dirty="0">
                <a:latin typeface="Neo Sans Std" panose="020B0504030504040204" pitchFamily="34" charset="0"/>
              </a:rPr>
              <a:t>Wat is het grootste risico van taalbarrières op een werkplek?</a:t>
            </a:r>
            <a:br>
              <a:rPr lang="nl-NL" sz="2000" dirty="0">
                <a:latin typeface="Neo Sans Std" panose="020B0504030504040204" pitchFamily="34" charset="0"/>
              </a:rPr>
            </a:br>
            <a:endParaRPr lang="nl-NL" sz="2000" dirty="0">
              <a:latin typeface="Neo Sans Std" panose="020B0504030504040204" pitchFamily="34" charset="0"/>
            </a:endParaRP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Onbegrip van veiligheidsinstructies, kans op ongevallen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Onnodige vertraging in de planning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Minder gezelligheid in de pauze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Hogere kosten voor vertalingen</a:t>
            </a:r>
          </a:p>
        </p:txBody>
      </p:sp>
      <p:pic>
        <p:nvPicPr>
          <p:cNvPr id="4" name="Afbeelding 3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E3AC9B39-547B-FDE6-D6FB-81AE2ACD725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11688"/>
          <a:stretch>
            <a:fillRect/>
          </a:stretch>
        </p:blipFill>
        <p:spPr>
          <a:xfrm>
            <a:off x="10405210" y="4986982"/>
            <a:ext cx="1576342" cy="1773383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0484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77603-F466-E6ED-3BD1-E6D1D6717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A29D8D5-4172-CC1D-2568-943FAC267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6C9F55-783A-C3A7-9B0D-03DC4CE03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3E4375-7FD6-9AE0-1472-20773FCB9C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9017" y="543582"/>
            <a:ext cx="6931319" cy="752217"/>
          </a:xfrm>
        </p:spPr>
        <p:txBody>
          <a:bodyPr anchor="b">
            <a:normAutofit/>
          </a:bodyPr>
          <a:lstStyle/>
          <a:p>
            <a:pPr algn="l"/>
            <a:r>
              <a:rPr lang="nl-NL" sz="3600" b="1" dirty="0">
                <a:solidFill>
                  <a:srgbClr val="FF0000"/>
                </a:solidFill>
                <a:latin typeface="Neo Sans Std" panose="020B0504030504040204" pitchFamily="34" charset="0"/>
              </a:rPr>
              <a:t>Taalbarrières &amp; cultuur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BE5A173-BA3E-E5B1-7E3C-8D333485F8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9016" y="2163598"/>
            <a:ext cx="8100811" cy="2686194"/>
          </a:xfrm>
        </p:spPr>
        <p:txBody>
          <a:bodyPr anchor="t">
            <a:noAutofit/>
          </a:bodyPr>
          <a:lstStyle/>
          <a:p>
            <a:pPr marL="457200" indent="-457200" algn="l">
              <a:buFont typeface="+mj-lt"/>
              <a:buAutoNum type="arabicPeriod" startAt="8"/>
            </a:pPr>
            <a:r>
              <a:rPr lang="nl-NL" dirty="0">
                <a:latin typeface="Neo Sans Std" panose="020B0504030504040204" pitchFamily="34" charset="0"/>
              </a:rPr>
              <a:t>Welke aanpak vergroot de veiligheid voor anderstalige collega’s het meest?</a:t>
            </a:r>
            <a:br>
              <a:rPr lang="nl-NL" sz="2000" dirty="0">
                <a:latin typeface="Neo Sans Std" panose="020B0504030504040204" pitchFamily="34" charset="0"/>
              </a:rPr>
            </a:br>
            <a:endParaRPr lang="nl-NL" sz="2000" dirty="0">
              <a:latin typeface="Neo Sans Std" panose="020B0504030504040204" pitchFamily="34" charset="0"/>
            </a:endParaRP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Alleen protocollen in het Nederlands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Pictogrammen en visuele instructies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Mondelinge uitleg zonder check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nl-NL" dirty="0">
                <a:latin typeface="Neo Sans Std" panose="020B0504030504040204" pitchFamily="34" charset="0"/>
              </a:rPr>
              <a:t>Verbinding zoeken, tijd maken voor de ander en geduldig zijn</a:t>
            </a:r>
          </a:p>
        </p:txBody>
      </p:sp>
      <p:pic>
        <p:nvPicPr>
          <p:cNvPr id="4" name="Afbeelding 3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C72F9FFE-9B2E-FED2-D85D-E96FCE1E4FF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11688"/>
          <a:stretch>
            <a:fillRect/>
          </a:stretch>
        </p:blipFill>
        <p:spPr>
          <a:xfrm>
            <a:off x="10405210" y="4986982"/>
            <a:ext cx="1576342" cy="1773383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7060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</TotalTime>
  <Words>1546</Words>
  <Application>Microsoft Macintosh PowerPoint</Application>
  <PresentationFormat>Breedbeeld</PresentationFormat>
  <Paragraphs>229</Paragraphs>
  <Slides>36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41" baseType="lpstr">
      <vt:lpstr>Aptos</vt:lpstr>
      <vt:lpstr>Aptos Display</vt:lpstr>
      <vt:lpstr>Arial</vt:lpstr>
      <vt:lpstr>Neo Sans Std</vt:lpstr>
      <vt:lpstr>Kantoorthema</vt:lpstr>
      <vt:lpstr>Bewust Veilig-quiz</vt:lpstr>
      <vt:lpstr>Kwartsstof</vt:lpstr>
      <vt:lpstr>Kwartsstof</vt:lpstr>
      <vt:lpstr>Kwartsstof</vt:lpstr>
      <vt:lpstr>Fysieke belasting &amp; gedrag</vt:lpstr>
      <vt:lpstr>Fysieke belasting &amp; gedrag</vt:lpstr>
      <vt:lpstr>Fysieke belasting &amp; gedrag</vt:lpstr>
      <vt:lpstr>Taalbarrières &amp; cultuur</vt:lpstr>
      <vt:lpstr>Taalbarrières &amp; cultuur</vt:lpstr>
      <vt:lpstr>Taalbarrières &amp; cultuur</vt:lpstr>
      <vt:lpstr>Taalbarrières &amp; cultuur</vt:lpstr>
      <vt:lpstr>Taalbarrières &amp; cultuur</vt:lpstr>
      <vt:lpstr>DME</vt:lpstr>
      <vt:lpstr>DME</vt:lpstr>
      <vt:lpstr>DME</vt:lpstr>
      <vt:lpstr>Hijsen &amp; heffen</vt:lpstr>
      <vt:lpstr>Hijsen &amp; heffen</vt:lpstr>
      <vt:lpstr>Gedrag &amp; risicobewustzijn</vt:lpstr>
      <vt:lpstr>Hoogwerkers</vt:lpstr>
      <vt:lpstr>Sociale &amp; psychologische veiligheid</vt:lpstr>
      <vt:lpstr>Sociale &amp; psychologische veiligheid</vt:lpstr>
      <vt:lpstr>Sociale &amp; psychologische veiligheid</vt:lpstr>
      <vt:lpstr>Snijgevaar</vt:lpstr>
      <vt:lpstr>Snijgevaar</vt:lpstr>
      <vt:lpstr>Snijgevaar</vt:lpstr>
      <vt:lpstr>UV-straling</vt:lpstr>
      <vt:lpstr>UV-straling</vt:lpstr>
      <vt:lpstr>UV-straling</vt:lpstr>
      <vt:lpstr>Einde quiz!</vt:lpstr>
      <vt:lpstr>Antwoorden</vt:lpstr>
      <vt:lpstr>Toelichting bij vraag 4</vt:lpstr>
      <vt:lpstr>Toelichting bij vraag 5</vt:lpstr>
      <vt:lpstr>Toelichting bij vraag 6</vt:lpstr>
      <vt:lpstr>Toelichting bij vraag 10</vt:lpstr>
      <vt:lpstr>Toelichting bij vraag 22</vt:lpstr>
      <vt:lpstr>Bewust Veilig-dag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Esmée Keldermans</dc:creator>
  <cp:lastModifiedBy>Lars van Mil</cp:lastModifiedBy>
  <cp:revision>26</cp:revision>
  <dcterms:created xsi:type="dcterms:W3CDTF">2026-02-12T10:07:06Z</dcterms:created>
  <dcterms:modified xsi:type="dcterms:W3CDTF">2026-02-17T14:34:41Z</dcterms:modified>
</cp:coreProperties>
</file>